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5240000" cy="857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473"/>
  </p:normalViewPr>
  <p:slideViewPr>
    <p:cSldViewPr snapToGrid="0">
      <p:cViewPr varScale="1">
        <p:scale>
          <a:sx n="60" d="100"/>
          <a:sy n="60" d="100"/>
        </p:scale>
        <p:origin x="1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EE3DA2-A658-4558-8BD5-6E5429C4D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238500"/>
            <a:ext cx="12192000" cy="1238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8CFA68BB-EB41-4D90-91D0-F5A003E95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714875"/>
            <a:ext cx="10668000" cy="952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796F2D16-48A9-42F3-A1E4-E85205D65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571875"/>
            <a:ext cx="12192000" cy="1428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999D7CD-4066-41A5-A4A4-38281C0E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07378955-B981-4D51-B0E1-84BA7C3A2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13525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E89D06B-49CD-402A-86D8-C176C0E3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FDDB15C2-F96E-4833-BA4B-90BA31B4C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739B23C-8809-49CD-A3AA-EB536290304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96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CCD324C-23FD-4EBF-B073-A1849FB2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7451B37-91FA-406B-9498-1FFCAB9F1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?>
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?>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 red bead. Which bag?</a:t>
            </a:r>
          </a:p>
        </p:txBody>
      </p:sp>
      <p:sp>
        <p:nvSpPr>
          <p:cNvPr id="5" name="s1-item31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s1-item2">
            <a:extLst>
              <a:ext uri="{FF2B5EF4-FFF2-40B4-BE49-F238E27FC236}">
                <a16:creationId xmlns:a16="http://schemas.microsoft.com/office/drawing/2014/main" id="{5EFA2DC8-AC8E-44BA-8A53-A648536BF723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Flip a fair coin to choose a bag, then draw one bead.</a:t>
            </a:r>
          </a:p>
        </p:txBody>
      </p:sp>
      <p:sp>
        <p:nvSpPr>
          <p:cNvPr id="13" name="s1-item3">
            <a:extLst>
              <a:ext uri="{FF2B5EF4-FFF2-40B4-BE49-F238E27FC236}">
                <a16:creationId xmlns:a16="http://schemas.microsoft.com/office/drawing/2014/main" id="{0BDA35C8-0B5E-4883-A42F-2041E522E35C}"/>
              </a:ext>
            </a:extLst>
          </p:cNvPr>
          <p:cNvSpPr>
            <a:spLocks noGrp="1"/>
          </p:cNvSpPr>
          <p:nvPr/>
        </p:nvSpPr>
        <p:spPr>
          <a:xfrm>
            <a:off x="762000" y="2667000"/>
            <a:ext cx="3714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Bag A</a:t>
            </a:r>
          </a:p>
        </p:txBody>
      </p:sp>
      <p:sp>
        <p:nvSpPr>
          <p:cNvPr id="14" name="s1-item4">
            <a:extLst>
              <a:ext uri="{FF2B5EF4-FFF2-40B4-BE49-F238E27FC236}">
                <a16:creationId xmlns:a16="http://schemas.microsoft.com/office/drawing/2014/main" id="{7A5A49E5-8F12-4121-84EB-99E453FD7281}"/>
              </a:ext>
            </a:extLst>
          </p:cNvPr>
          <p:cNvSpPr>
            <a:spLocks noGrp="1"/>
          </p:cNvSpPr>
          <p:nvPr/>
        </p:nvSpPr>
        <p:spPr>
          <a:xfrm>
            <a:off x="762000" y="3333750"/>
            <a:ext cx="3714750" cy="2190750"/>
          </a:xfrm>
          <a:prstGeom prst="roundRect">
            <a:avLst>
              <a:gd name="adj" fmla="val 3478"/>
            </a:avLst>
          </a:prstGeom>
          <a:noFill/>
          <a:ln w="28575">
            <a:solidFill>
              <a:srgbClr val="596D6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s1-item5">
            <a:extLst>
              <a:ext uri="{FF2B5EF4-FFF2-40B4-BE49-F238E27FC236}">
                <a16:creationId xmlns:a16="http://schemas.microsoft.com/office/drawing/2014/main" id="{71AC8DF6-D449-41D2-8A4E-A52862EB4FBC}"/>
              </a:ext>
            </a:extLst>
          </p:cNvPr>
          <p:cNvSpPr>
            <a:spLocks noGrp="1"/>
          </p:cNvSpPr>
          <p:nvPr/>
        </p:nvSpPr>
        <p:spPr>
          <a:xfrm>
            <a:off x="1381125" y="3571875"/>
            <a:ext cx="685800" cy="685800"/>
          </a:xfrm>
          <a:prstGeom prst="ellipse">
            <a:avLst/>
          </a:prstGeom>
          <a:solidFill>
            <a:srgbClr val="AD493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s1-item6">
            <a:extLst>
              <a:ext uri="{FF2B5EF4-FFF2-40B4-BE49-F238E27FC236}">
                <a16:creationId xmlns:a16="http://schemas.microsoft.com/office/drawing/2014/main" id="{5B509742-1AB9-43D1-BD98-095BB7F9C31C}"/>
              </a:ext>
            </a:extLst>
          </p:cNvPr>
          <p:cNvSpPr>
            <a:spLocks noGrp="1"/>
          </p:cNvSpPr>
          <p:nvPr/>
        </p:nvSpPr>
        <p:spPr>
          <a:xfrm>
            <a:off x="1381125" y="3667887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17" name="s1-item7">
            <a:extLst>
              <a:ext uri="{FF2B5EF4-FFF2-40B4-BE49-F238E27FC236}">
                <a16:creationId xmlns:a16="http://schemas.microsoft.com/office/drawing/2014/main" id="{6B28A848-B4E8-45DD-8526-379E639DFEA0}"/>
              </a:ext>
            </a:extLst>
          </p:cNvPr>
          <p:cNvSpPr>
            <a:spLocks noGrp="1"/>
          </p:cNvSpPr>
          <p:nvPr/>
        </p:nvSpPr>
        <p:spPr>
          <a:xfrm>
            <a:off x="3143250" y="3571875"/>
            <a:ext cx="685800" cy="685800"/>
          </a:xfrm>
          <a:prstGeom prst="ellipse">
            <a:avLst/>
          </a:prstGeom>
          <a:solidFill>
            <a:srgbClr val="AD493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s1-item8">
            <a:extLst>
              <a:ext uri="{FF2B5EF4-FFF2-40B4-BE49-F238E27FC236}">
                <a16:creationId xmlns:a16="http://schemas.microsoft.com/office/drawing/2014/main" id="{609E4E10-F963-4A16-AE95-47FBF48E1DE4}"/>
              </a:ext>
            </a:extLst>
          </p:cNvPr>
          <p:cNvSpPr>
            <a:spLocks noGrp="1"/>
          </p:cNvSpPr>
          <p:nvPr/>
        </p:nvSpPr>
        <p:spPr>
          <a:xfrm>
            <a:off x="3143250" y="3667887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19" name="s1-item9">
            <a:extLst>
              <a:ext uri="{FF2B5EF4-FFF2-40B4-BE49-F238E27FC236}">
                <a16:creationId xmlns:a16="http://schemas.microsoft.com/office/drawing/2014/main" id="{2D608B3A-C869-48FE-819C-ED1C96030746}"/>
              </a:ext>
            </a:extLst>
          </p:cNvPr>
          <p:cNvSpPr>
            <a:spLocks noGrp="1"/>
          </p:cNvSpPr>
          <p:nvPr/>
        </p:nvSpPr>
        <p:spPr>
          <a:xfrm>
            <a:off x="1381125" y="4572000"/>
            <a:ext cx="685800" cy="685800"/>
          </a:xfrm>
          <a:prstGeom prst="ellipse">
            <a:avLst/>
          </a:prstGeom>
          <a:solidFill>
            <a:srgbClr val="AD493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s1-item10">
            <a:extLst>
              <a:ext uri="{FF2B5EF4-FFF2-40B4-BE49-F238E27FC236}">
                <a16:creationId xmlns:a16="http://schemas.microsoft.com/office/drawing/2014/main" id="{988EC67C-414F-4B93-BB5A-AEC837A5F36D}"/>
              </a:ext>
            </a:extLst>
          </p:cNvPr>
          <p:cNvSpPr>
            <a:spLocks noGrp="1"/>
          </p:cNvSpPr>
          <p:nvPr/>
        </p:nvSpPr>
        <p:spPr>
          <a:xfrm>
            <a:off x="1381125" y="4668012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21" name="s1-item11">
            <a:extLst>
              <a:ext uri="{FF2B5EF4-FFF2-40B4-BE49-F238E27FC236}">
                <a16:creationId xmlns:a16="http://schemas.microsoft.com/office/drawing/2014/main" id="{B38007BC-B23C-441C-8271-621212793875}"/>
              </a:ext>
            </a:extLst>
          </p:cNvPr>
          <p:cNvSpPr>
            <a:spLocks noGrp="1"/>
          </p:cNvSpPr>
          <p:nvPr/>
        </p:nvSpPr>
        <p:spPr>
          <a:xfrm>
            <a:off x="3143250" y="4572000"/>
            <a:ext cx="685800" cy="685800"/>
          </a:xfrm>
          <a:prstGeom prst="ellipse">
            <a:avLst/>
          </a:prstGeom>
          <a:solidFill>
            <a:srgbClr val="366B9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s1-item12">
            <a:extLst>
              <a:ext uri="{FF2B5EF4-FFF2-40B4-BE49-F238E27FC236}">
                <a16:creationId xmlns:a16="http://schemas.microsoft.com/office/drawing/2014/main" id="{F1C641CE-2218-400D-8727-0322CFE68192}"/>
              </a:ext>
            </a:extLst>
          </p:cNvPr>
          <p:cNvSpPr>
            <a:spLocks noGrp="1"/>
          </p:cNvSpPr>
          <p:nvPr/>
        </p:nvSpPr>
        <p:spPr>
          <a:xfrm>
            <a:off x="3143250" y="4668012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23" name="s1-item13">
            <a:extLst>
              <a:ext uri="{FF2B5EF4-FFF2-40B4-BE49-F238E27FC236}">
                <a16:creationId xmlns:a16="http://schemas.microsoft.com/office/drawing/2014/main" id="{B58C3D51-0761-4C01-9568-8DD2938398C2}"/>
              </a:ext>
            </a:extLst>
          </p:cNvPr>
          <p:cNvSpPr>
            <a:spLocks noGrp="1"/>
          </p:cNvSpPr>
          <p:nvPr/>
        </p:nvSpPr>
        <p:spPr>
          <a:xfrm>
            <a:off x="762000" y="5762625"/>
            <a:ext cx="409575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3 red, 1 blue</a:t>
            </a:r>
          </a:p>
        </p:txBody>
      </p:sp>
      <p:sp>
        <p:nvSpPr>
          <p:cNvPr id="24" name="s1-item14">
            <a:extLst>
              <a:ext uri="{FF2B5EF4-FFF2-40B4-BE49-F238E27FC236}">
                <a16:creationId xmlns:a16="http://schemas.microsoft.com/office/drawing/2014/main" id="{2A5DD96E-940A-41EA-A921-302E834A6C16}"/>
              </a:ext>
            </a:extLst>
          </p:cNvPr>
          <p:cNvSpPr>
            <a:spLocks noGrp="1"/>
          </p:cNvSpPr>
          <p:nvPr/>
        </p:nvSpPr>
        <p:spPr>
          <a:xfrm>
            <a:off x="5715000" y="2667000"/>
            <a:ext cx="3714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Bag B</a:t>
            </a:r>
          </a:p>
        </p:txBody>
      </p:sp>
      <p:sp>
        <p:nvSpPr>
          <p:cNvPr id="25" name="s1-item15">
            <a:extLst>
              <a:ext uri="{FF2B5EF4-FFF2-40B4-BE49-F238E27FC236}">
                <a16:creationId xmlns:a16="http://schemas.microsoft.com/office/drawing/2014/main" id="{FE3451DC-792A-4FE5-A568-3812C875A85E}"/>
              </a:ext>
            </a:extLst>
          </p:cNvPr>
          <p:cNvSpPr>
            <a:spLocks noGrp="1"/>
          </p:cNvSpPr>
          <p:nvPr/>
        </p:nvSpPr>
        <p:spPr>
          <a:xfrm>
            <a:off x="5715000" y="3333750"/>
            <a:ext cx="3714750" cy="2190750"/>
          </a:xfrm>
          <a:prstGeom prst="roundRect">
            <a:avLst>
              <a:gd name="adj" fmla="val 3478"/>
            </a:avLst>
          </a:prstGeom>
          <a:noFill/>
          <a:ln w="28575">
            <a:solidFill>
              <a:srgbClr val="596D6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6" name="s1-item16">
            <a:extLst>
              <a:ext uri="{FF2B5EF4-FFF2-40B4-BE49-F238E27FC236}">
                <a16:creationId xmlns:a16="http://schemas.microsoft.com/office/drawing/2014/main" id="{458B7176-451A-4307-B180-1E0EA38BFEBA}"/>
              </a:ext>
            </a:extLst>
          </p:cNvPr>
          <p:cNvSpPr>
            <a:spLocks noGrp="1"/>
          </p:cNvSpPr>
          <p:nvPr/>
        </p:nvSpPr>
        <p:spPr>
          <a:xfrm>
            <a:off x="6334125" y="3571875"/>
            <a:ext cx="685800" cy="685800"/>
          </a:xfrm>
          <a:prstGeom prst="ellipse">
            <a:avLst/>
          </a:prstGeom>
          <a:solidFill>
            <a:srgbClr val="AD493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s1-item17">
            <a:extLst>
              <a:ext uri="{FF2B5EF4-FFF2-40B4-BE49-F238E27FC236}">
                <a16:creationId xmlns:a16="http://schemas.microsoft.com/office/drawing/2014/main" id="{DAA22F21-458A-4959-A816-728F095ABBFE}"/>
              </a:ext>
            </a:extLst>
          </p:cNvPr>
          <p:cNvSpPr>
            <a:spLocks noGrp="1"/>
          </p:cNvSpPr>
          <p:nvPr/>
        </p:nvSpPr>
        <p:spPr>
          <a:xfrm>
            <a:off x="6334125" y="3667887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28" name="s1-item18">
            <a:extLst>
              <a:ext uri="{FF2B5EF4-FFF2-40B4-BE49-F238E27FC236}">
                <a16:creationId xmlns:a16="http://schemas.microsoft.com/office/drawing/2014/main" id="{4BAA65BA-6E3C-404F-825F-53EEA2522B4E}"/>
              </a:ext>
            </a:extLst>
          </p:cNvPr>
          <p:cNvSpPr>
            <a:spLocks noGrp="1"/>
          </p:cNvSpPr>
          <p:nvPr/>
        </p:nvSpPr>
        <p:spPr>
          <a:xfrm>
            <a:off x="8096250" y="3571875"/>
            <a:ext cx="685800" cy="685800"/>
          </a:xfrm>
          <a:prstGeom prst="ellipse">
            <a:avLst/>
          </a:prstGeom>
          <a:solidFill>
            <a:srgbClr val="366B9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s1-item19">
            <a:extLst>
              <a:ext uri="{FF2B5EF4-FFF2-40B4-BE49-F238E27FC236}">
                <a16:creationId xmlns:a16="http://schemas.microsoft.com/office/drawing/2014/main" id="{B7972EC5-B2D7-49F0-BC22-6B7939B44966}"/>
              </a:ext>
            </a:extLst>
          </p:cNvPr>
          <p:cNvSpPr>
            <a:spLocks noGrp="1"/>
          </p:cNvSpPr>
          <p:nvPr/>
        </p:nvSpPr>
        <p:spPr>
          <a:xfrm>
            <a:off x="8096250" y="3667887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30" name="s1-item20">
            <a:extLst>
              <a:ext uri="{FF2B5EF4-FFF2-40B4-BE49-F238E27FC236}">
                <a16:creationId xmlns:a16="http://schemas.microsoft.com/office/drawing/2014/main" id="{D608C96C-9C3D-43B8-9B23-5FECDF84DC57}"/>
              </a:ext>
            </a:extLst>
          </p:cNvPr>
          <p:cNvSpPr>
            <a:spLocks noGrp="1"/>
          </p:cNvSpPr>
          <p:nvPr/>
        </p:nvSpPr>
        <p:spPr>
          <a:xfrm>
            <a:off x="6334125" y="4572000"/>
            <a:ext cx="685800" cy="685800"/>
          </a:xfrm>
          <a:prstGeom prst="ellipse">
            <a:avLst/>
          </a:prstGeom>
          <a:solidFill>
            <a:srgbClr val="366B9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s1-item21">
            <a:extLst>
              <a:ext uri="{FF2B5EF4-FFF2-40B4-BE49-F238E27FC236}">
                <a16:creationId xmlns:a16="http://schemas.microsoft.com/office/drawing/2014/main" id="{981AA085-4647-4CFF-AEAC-7B3FADA97A40}"/>
              </a:ext>
            </a:extLst>
          </p:cNvPr>
          <p:cNvSpPr>
            <a:spLocks noGrp="1"/>
          </p:cNvSpPr>
          <p:nvPr/>
        </p:nvSpPr>
        <p:spPr>
          <a:xfrm>
            <a:off x="6334125" y="4668012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32" name="s1-item22">
            <a:extLst>
              <a:ext uri="{FF2B5EF4-FFF2-40B4-BE49-F238E27FC236}">
                <a16:creationId xmlns:a16="http://schemas.microsoft.com/office/drawing/2014/main" id="{B2D88337-EA84-4F9E-B8BA-86B1F9A2BAFA}"/>
              </a:ext>
            </a:extLst>
          </p:cNvPr>
          <p:cNvSpPr>
            <a:spLocks noGrp="1"/>
          </p:cNvSpPr>
          <p:nvPr/>
        </p:nvSpPr>
        <p:spPr>
          <a:xfrm>
            <a:off x="8096250" y="4572000"/>
            <a:ext cx="685800" cy="685800"/>
          </a:xfrm>
          <a:prstGeom prst="ellipse">
            <a:avLst/>
          </a:prstGeom>
          <a:solidFill>
            <a:srgbClr val="366B9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s1-item23">
            <a:extLst>
              <a:ext uri="{FF2B5EF4-FFF2-40B4-BE49-F238E27FC236}">
                <a16:creationId xmlns:a16="http://schemas.microsoft.com/office/drawing/2014/main" id="{00AB2827-8311-454F-A115-C2ACD23E6851}"/>
              </a:ext>
            </a:extLst>
          </p:cNvPr>
          <p:cNvSpPr>
            <a:spLocks noGrp="1"/>
          </p:cNvSpPr>
          <p:nvPr/>
        </p:nvSpPr>
        <p:spPr>
          <a:xfrm>
            <a:off x="8096250" y="4668012"/>
            <a:ext cx="685800" cy="4800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259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34" name="s1-item24">
            <a:extLst>
              <a:ext uri="{FF2B5EF4-FFF2-40B4-BE49-F238E27FC236}">
                <a16:creationId xmlns:a16="http://schemas.microsoft.com/office/drawing/2014/main" id="{F097BB67-53F7-46B4-A9DF-D347105C4DE1}"/>
              </a:ext>
            </a:extLst>
          </p:cNvPr>
          <p:cNvSpPr>
            <a:spLocks noGrp="1"/>
          </p:cNvSpPr>
          <p:nvPr/>
        </p:nvSpPr>
        <p:spPr>
          <a:xfrm>
            <a:off x="5715000" y="5762625"/>
            <a:ext cx="409575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1 red, 3 blue</a:t>
            </a:r>
          </a:p>
        </p:txBody>
      </p:sp>
      <p:sp>
        <p:nvSpPr>
          <p:cNvPr id="35" name="s1-item25">
            <a:extLst>
              <a:ext uri="{FF2B5EF4-FFF2-40B4-BE49-F238E27FC236}">
                <a16:creationId xmlns:a16="http://schemas.microsoft.com/office/drawing/2014/main" id="{8AE49996-D04A-4608-95E8-168ECB8E2DAA}"/>
              </a:ext>
            </a:extLst>
          </p:cNvPr>
          <p:cNvSpPr>
            <a:spLocks noGrp="1"/>
          </p:cNvSpPr>
          <p:nvPr/>
        </p:nvSpPr>
        <p:spPr>
          <a:xfrm>
            <a:off x="10668000" y="2667000"/>
            <a:ext cx="3905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bead is red.</a:t>
            </a:r>
          </a:p>
        </p:txBody>
      </p:sp>
      <p:sp>
        <p:nvSpPr>
          <p:cNvPr id="36" name="s1-item26">
            <a:extLst>
              <a:ext uri="{FF2B5EF4-FFF2-40B4-BE49-F238E27FC236}">
                <a16:creationId xmlns:a16="http://schemas.microsoft.com/office/drawing/2014/main" id="{58CD0F85-7793-4C64-ADC7-4D2B34028F00}"/>
              </a:ext>
            </a:extLst>
          </p:cNvPr>
          <p:cNvSpPr>
            <a:spLocks noGrp="1"/>
          </p:cNvSpPr>
          <p:nvPr/>
        </p:nvSpPr>
        <p:spPr>
          <a:xfrm>
            <a:off x="11906250" y="3571875"/>
            <a:ext cx="904875" cy="904875"/>
          </a:xfrm>
          <a:prstGeom prst="ellipse">
            <a:avLst/>
          </a:prstGeom>
          <a:solidFill>
            <a:srgbClr val="AD493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s1-item27">
            <a:extLst>
              <a:ext uri="{FF2B5EF4-FFF2-40B4-BE49-F238E27FC236}">
                <a16:creationId xmlns:a16="http://schemas.microsoft.com/office/drawing/2014/main" id="{B494C2EA-7B0F-46BA-8CED-E41E0025DF96}"/>
              </a:ext>
            </a:extLst>
          </p:cNvPr>
          <p:cNvSpPr>
            <a:spLocks noGrp="1"/>
          </p:cNvSpPr>
          <p:nvPr/>
        </p:nvSpPr>
        <p:spPr>
          <a:xfrm>
            <a:off x="11906250" y="3698558"/>
            <a:ext cx="904875" cy="6334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342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342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2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38" name="s1-item28">
            <a:extLst>
              <a:ext uri="{FF2B5EF4-FFF2-40B4-BE49-F238E27FC236}">
                <a16:creationId xmlns:a16="http://schemas.microsoft.com/office/drawing/2014/main" id="{EDF13ADD-1C47-4B4E-9B8E-648C874C6ACF}"/>
              </a:ext>
            </a:extLst>
          </p:cNvPr>
          <p:cNvSpPr>
            <a:spLocks noGrp="1"/>
          </p:cNvSpPr>
          <p:nvPr/>
        </p:nvSpPr>
        <p:spPr>
          <a:xfrm>
            <a:off x="10668000" y="4953000"/>
            <a:ext cx="38100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Which bag is</a:t>
            </a:r>
          </a:p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more likely?</a:t>
            </a:r>
          </a:p>
        </p:txBody>
      </p:sp>
      <p:sp>
        <p:nvSpPr>
          <p:cNvPr id="39" name="s1-item29">
            <a:extLst>
              <a:ext uri="{FF2B5EF4-FFF2-40B4-BE49-F238E27FC236}">
                <a16:creationId xmlns:a16="http://schemas.microsoft.com/office/drawing/2014/main" id="{CF8EACCE-2C43-4656-83B8-D078207D14D7}"/>
              </a:ext>
            </a:extLst>
          </p:cNvPr>
          <p:cNvSpPr>
            <a:spLocks noGrp="1"/>
          </p:cNvSpPr>
          <p:nvPr/>
        </p:nvSpPr>
        <p:spPr>
          <a:xfrm>
            <a:off x="762000" y="6667500"/>
            <a:ext cx="1371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1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1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3 of the 4 possible red draws come from Bag A.</a:t>
            </a:r>
          </a:p>
        </p:txBody>
      </p:sp>
      <p:sp>
        <p:nvSpPr>
          <p:cNvPr id="40" name="s1-item30">
            <a:extLst>
              <a:ext uri="{FF2B5EF4-FFF2-40B4-BE49-F238E27FC236}">
                <a16:creationId xmlns:a16="http://schemas.microsoft.com/office/drawing/2014/main" id="{6BC9E3EB-4CF3-4E66-8EBC-16AE2722EF81}"/>
              </a:ext>
            </a:extLst>
          </p:cNvPr>
          <p:cNvSpPr>
            <a:spLocks noGrp="1"/>
          </p:cNvSpPr>
          <p:nvPr/>
        </p:nvSpPr>
        <p:spPr>
          <a:xfrm>
            <a:off x="762000" y="7334250"/>
            <a:ext cx="137160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Updated chance: Bag A 75%, Bag B 25%.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/>
      <p:bldP spid="36" grpId="0" uiExpand="1" animBg="1"/>
      <p:bldP spid="37" grpId="0" uiExpand="1"/>
      <p:bldP spid="38" grpId="0" uiExpand="1"/>
      <p:bldP spid="39" grpId="0" uiExpand="1"/>
      <p:bldP spid="40" grpId="0" uiExpan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Bayes’ rule puts the count into a formula</a:t>
            </a:r>
          </a:p>
        </p:txBody>
      </p:sp>
      <p:sp>
        <p:nvSpPr>
          <p:cNvPr id="5" name="s2-item20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s2-item18">
            <a:extLst>
              <a:ext uri="{FF2B5EF4-FFF2-40B4-BE49-F238E27FC236}">
                <a16:creationId xmlns:a16="http://schemas.microsoft.com/office/drawing/2014/main" id="{1B1C8271-379E-442D-B4BF-2BAA39A7F107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620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 = “the bead came from A”     E = “the bead is red”</a:t>
            </a:r>
          </a:p>
        </p:txBody>
      </p:sp>
      <p:sp>
        <p:nvSpPr>
          <p:cNvPr id="11" name="s2-item19">
            <a:extLst>
              <a:ext uri="{FF2B5EF4-FFF2-40B4-BE49-F238E27FC236}">
                <a16:creationId xmlns:a16="http://schemas.microsoft.com/office/drawing/2014/main" id="{41181618-6E7E-4AC8-9545-29D9FC1DFA2B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Does explaining self-experience explain the self?</a:t>
            </a:r>
          </a:p>
        </p:txBody>
      </p:sp>
      <p:sp>
        <p:nvSpPr>
          <p:cNvPr id="12" name="s2-item2">
            <a:extLst>
              <a:ext uri="{FF2B5EF4-FFF2-40B4-BE49-F238E27FC236}">
                <a16:creationId xmlns:a16="http://schemas.microsoft.com/office/drawing/2014/main" id="{E037F455-C13A-426F-A38D-5BA015872850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13811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Before seeing red: 50% for A. After seeing red: 75%.</a:t>
            </a:r>
          </a:p>
        </p:txBody>
      </p:sp>
      <p:sp>
        <p:nvSpPr>
          <p:cNvPr id="13" name="s2-item3">
            <a:extLst>
              <a:ext uri="{FF2B5EF4-FFF2-40B4-BE49-F238E27FC236}">
                <a16:creationId xmlns:a16="http://schemas.microsoft.com/office/drawing/2014/main" id="{4FEA84F0-B3BA-4038-8C21-8071F59BE2C9}"/>
              </a:ext>
            </a:extLst>
          </p:cNvPr>
          <p:cNvSpPr>
            <a:spLocks noGrp="1"/>
          </p:cNvSpPr>
          <p:nvPr/>
        </p:nvSpPr>
        <p:spPr>
          <a:xfrm>
            <a:off x="857250" y="2857500"/>
            <a:ext cx="38100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posterior</a:t>
            </a:r>
          </a:p>
        </p:txBody>
      </p:sp>
      <p:sp>
        <p:nvSpPr>
          <p:cNvPr id="14" name="s2-item4">
            <a:extLst>
              <a:ext uri="{FF2B5EF4-FFF2-40B4-BE49-F238E27FC236}">
                <a16:creationId xmlns:a16="http://schemas.microsoft.com/office/drawing/2014/main" id="{76C097B8-1772-4D3C-8879-E4BD337385B8}"/>
              </a:ext>
            </a:extLst>
          </p:cNvPr>
          <p:cNvSpPr>
            <a:spLocks noGrp="1"/>
          </p:cNvSpPr>
          <p:nvPr/>
        </p:nvSpPr>
        <p:spPr>
          <a:xfrm>
            <a:off x="857250" y="3381375"/>
            <a:ext cx="3810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1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updated belief</a:t>
            </a:r>
          </a:p>
        </p:txBody>
      </p:sp>
      <p:sp>
        <p:nvSpPr>
          <p:cNvPr id="15" name="s2-item5">
            <a:extLst>
              <a:ext uri="{FF2B5EF4-FFF2-40B4-BE49-F238E27FC236}">
                <a16:creationId xmlns:a16="http://schemas.microsoft.com/office/drawing/2014/main" id="{DE236319-F996-4EDD-9505-BD33109A1449}"/>
              </a:ext>
            </a:extLst>
          </p:cNvPr>
          <p:cNvSpPr>
            <a:spLocks noGrp="1"/>
          </p:cNvSpPr>
          <p:nvPr/>
        </p:nvSpPr>
        <p:spPr>
          <a:xfrm>
            <a:off x="5667375" y="2857500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1">
                <a:solidFill>
                  <a:srgbClr val="366B9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1">
                <a:solidFill>
                  <a:srgbClr val="366B9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66B9B"/>
                </a:solidFill>
                <a:latin typeface="Arial"/>
                <a:ea typeface="Arial"/>
                <a:cs typeface="Arial"/>
              </a:rPr>
              <a:t>likelihood</a:t>
            </a:r>
          </a:p>
        </p:txBody>
      </p:sp>
      <p:sp>
        <p:nvSpPr>
          <p:cNvPr id="16" name="s2-item6">
            <a:extLst>
              <a:ext uri="{FF2B5EF4-FFF2-40B4-BE49-F238E27FC236}">
                <a16:creationId xmlns:a16="http://schemas.microsoft.com/office/drawing/2014/main" id="{E317ED7B-BDCC-48D0-939B-5811016596EE}"/>
              </a:ext>
            </a:extLst>
          </p:cNvPr>
          <p:cNvSpPr>
            <a:spLocks noGrp="1"/>
          </p:cNvSpPr>
          <p:nvPr/>
        </p:nvSpPr>
        <p:spPr>
          <a:xfrm>
            <a:off x="5667375" y="3381375"/>
            <a:ext cx="3524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1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fit with the evidence</a:t>
            </a:r>
          </a:p>
        </p:txBody>
      </p:sp>
      <p:sp>
        <p:nvSpPr>
          <p:cNvPr id="17" name="s2-item7">
            <a:extLst>
              <a:ext uri="{FF2B5EF4-FFF2-40B4-BE49-F238E27FC236}">
                <a16:creationId xmlns:a16="http://schemas.microsoft.com/office/drawing/2014/main" id="{5B4E31FE-7FC9-4CF3-83DD-866CD36E7FCE}"/>
              </a:ext>
            </a:extLst>
          </p:cNvPr>
          <p:cNvSpPr>
            <a:spLocks noGrp="1"/>
          </p:cNvSpPr>
          <p:nvPr/>
        </p:nvSpPr>
        <p:spPr>
          <a:xfrm>
            <a:off x="10572750" y="2857500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1">
                <a:solidFill>
                  <a:srgbClr val="A95D30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1">
                <a:solidFill>
                  <a:srgbClr val="A95D3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A95D30"/>
                </a:solidFill>
                <a:latin typeface="Arial"/>
                <a:ea typeface="Arial"/>
                <a:cs typeface="Arial"/>
              </a:rPr>
              <a:t>prior</a:t>
            </a:r>
          </a:p>
        </p:txBody>
      </p:sp>
      <p:sp>
        <p:nvSpPr>
          <p:cNvPr id="18" name="s2-item8">
            <a:extLst>
              <a:ext uri="{FF2B5EF4-FFF2-40B4-BE49-F238E27FC236}">
                <a16:creationId xmlns:a16="http://schemas.microsoft.com/office/drawing/2014/main" id="{905ACC08-D684-4EBD-AE54-EA618C62862F}"/>
              </a:ext>
            </a:extLst>
          </p:cNvPr>
          <p:cNvSpPr>
            <a:spLocks noGrp="1"/>
          </p:cNvSpPr>
          <p:nvPr/>
        </p:nvSpPr>
        <p:spPr>
          <a:xfrm>
            <a:off x="10572750" y="3381375"/>
            <a:ext cx="3524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1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starting belief</a:t>
            </a:r>
          </a:p>
        </p:txBody>
      </p:sp>
      <p:sp>
        <p:nvSpPr>
          <p:cNvPr id="19" name="s2-item9">
            <a:extLst>
              <a:ext uri="{FF2B5EF4-FFF2-40B4-BE49-F238E27FC236}">
                <a16:creationId xmlns:a16="http://schemas.microsoft.com/office/drawing/2014/main" id="{4908C6A9-359F-4919-99EB-94988E954B04}"/>
              </a:ext>
            </a:extLst>
          </p:cNvPr>
          <p:cNvSpPr>
            <a:spLocks noGrp="1"/>
          </p:cNvSpPr>
          <p:nvPr/>
        </p:nvSpPr>
        <p:spPr>
          <a:xfrm>
            <a:off x="857250" y="4238625"/>
            <a:ext cx="3810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6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6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P(H | E)</a:t>
            </a:r>
          </a:p>
        </p:txBody>
      </p:sp>
      <p:sp>
        <p:nvSpPr>
          <p:cNvPr id="20" name="s2-item10">
            <a:extLst>
              <a:ext uri="{FF2B5EF4-FFF2-40B4-BE49-F238E27FC236}">
                <a16:creationId xmlns:a16="http://schemas.microsoft.com/office/drawing/2014/main" id="{AF4CD1FE-80EC-4F0F-8396-6E8CE01282C6}"/>
              </a:ext>
            </a:extLst>
          </p:cNvPr>
          <p:cNvSpPr>
            <a:spLocks noGrp="1"/>
          </p:cNvSpPr>
          <p:nvPr/>
        </p:nvSpPr>
        <p:spPr>
          <a:xfrm>
            <a:off x="4524375" y="4238625"/>
            <a:ext cx="61912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6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6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6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21" name="s2-item11">
            <a:extLst>
              <a:ext uri="{FF2B5EF4-FFF2-40B4-BE49-F238E27FC236}">
                <a16:creationId xmlns:a16="http://schemas.microsoft.com/office/drawing/2014/main" id="{18BBF412-5BFC-45F1-80C9-B5D3E95025B0}"/>
              </a:ext>
            </a:extLst>
          </p:cNvPr>
          <p:cNvSpPr>
            <a:spLocks noGrp="1"/>
          </p:cNvSpPr>
          <p:nvPr/>
        </p:nvSpPr>
        <p:spPr>
          <a:xfrm>
            <a:off x="5619750" y="3905250"/>
            <a:ext cx="352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350" b="0">
                <a:solidFill>
                  <a:srgbClr val="366B9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350" b="0">
                <a:solidFill>
                  <a:srgbClr val="366B9B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366B9B"/>
                </a:solidFill>
                <a:latin typeface="Arial"/>
                <a:ea typeface="Arial"/>
                <a:cs typeface="Arial"/>
              </a:rPr>
              <a:t>P(E | H)</a:t>
            </a:r>
          </a:p>
        </p:txBody>
      </p:sp>
      <p:sp>
        <p:nvSpPr>
          <p:cNvPr id="22" name="s2-item12">
            <a:extLst>
              <a:ext uri="{FF2B5EF4-FFF2-40B4-BE49-F238E27FC236}">
                <a16:creationId xmlns:a16="http://schemas.microsoft.com/office/drawing/2014/main" id="{1B04237E-EA59-410C-8471-24FD29A8AE79}"/>
              </a:ext>
            </a:extLst>
          </p:cNvPr>
          <p:cNvSpPr>
            <a:spLocks noGrp="1"/>
          </p:cNvSpPr>
          <p:nvPr/>
        </p:nvSpPr>
        <p:spPr>
          <a:xfrm>
            <a:off x="9382125" y="3905250"/>
            <a:ext cx="61912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3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3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×</a:t>
            </a:r>
          </a:p>
        </p:txBody>
      </p:sp>
      <p:sp>
        <p:nvSpPr>
          <p:cNvPr id="23" name="s2-item13">
            <a:extLst>
              <a:ext uri="{FF2B5EF4-FFF2-40B4-BE49-F238E27FC236}">
                <a16:creationId xmlns:a16="http://schemas.microsoft.com/office/drawing/2014/main" id="{B745691A-9738-4330-BB9C-D94229951462}"/>
              </a:ext>
            </a:extLst>
          </p:cNvPr>
          <p:cNvSpPr>
            <a:spLocks noGrp="1"/>
          </p:cNvSpPr>
          <p:nvPr/>
        </p:nvSpPr>
        <p:spPr>
          <a:xfrm>
            <a:off x="10572750" y="3905250"/>
            <a:ext cx="28575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350" b="0">
                <a:solidFill>
                  <a:srgbClr val="A95D30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350" b="0">
                <a:solidFill>
                  <a:srgbClr val="A95D30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A95D30"/>
                </a:solidFill>
                <a:latin typeface="Arial"/>
                <a:ea typeface="Arial"/>
                <a:cs typeface="Arial"/>
              </a:rPr>
              <a:t>P(H)</a:t>
            </a:r>
          </a:p>
        </p:txBody>
      </p:sp>
      <p:sp>
        <p:nvSpPr>
          <p:cNvPr id="24" name="s2-item14">
            <a:extLst>
              <a:ext uri="{FF2B5EF4-FFF2-40B4-BE49-F238E27FC236}">
                <a16:creationId xmlns:a16="http://schemas.microsoft.com/office/drawing/2014/main" id="{886652D2-AC7E-401D-958C-611B1B14CF26}"/>
              </a:ext>
            </a:extLst>
          </p:cNvPr>
          <p:cNvSpPr>
            <a:spLocks noGrp="1"/>
          </p:cNvSpPr>
          <p:nvPr/>
        </p:nvSpPr>
        <p:spPr>
          <a:xfrm>
            <a:off x="5381625" y="4857750"/>
            <a:ext cx="8096250" cy="0"/>
          </a:xfrm>
          <a:prstGeom prst="line">
            <a:avLst/>
          </a:prstGeom>
          <a:noFill/>
          <a:ln w="28575">
            <a:solidFill>
              <a:srgbClr val="163D3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s2-item15">
            <a:extLst>
              <a:ext uri="{FF2B5EF4-FFF2-40B4-BE49-F238E27FC236}">
                <a16:creationId xmlns:a16="http://schemas.microsoft.com/office/drawing/2014/main" id="{9E712F4D-8692-4A8E-957B-8F66CBBA9CE2}"/>
              </a:ext>
            </a:extLst>
          </p:cNvPr>
          <p:cNvSpPr>
            <a:spLocks noGrp="1"/>
          </p:cNvSpPr>
          <p:nvPr/>
        </p:nvSpPr>
        <p:spPr>
          <a:xfrm>
            <a:off x="8286750" y="5048250"/>
            <a:ext cx="2857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3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3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P(E)</a:t>
            </a:r>
          </a:p>
        </p:txBody>
      </p:sp>
      <p:sp>
        <p:nvSpPr>
          <p:cNvPr id="26" name="s2-item16">
            <a:extLst>
              <a:ext uri="{FF2B5EF4-FFF2-40B4-BE49-F238E27FC236}">
                <a16:creationId xmlns:a16="http://schemas.microsoft.com/office/drawing/2014/main" id="{56465E7F-7AA0-43D4-9C2B-CCDF4D3AA625}"/>
              </a:ext>
            </a:extLst>
          </p:cNvPr>
          <p:cNvSpPr>
            <a:spLocks noGrp="1"/>
          </p:cNvSpPr>
          <p:nvPr/>
        </p:nvSpPr>
        <p:spPr>
          <a:xfrm>
            <a:off x="10572750" y="5191125"/>
            <a:ext cx="40005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1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overall chance of the evidence</a:t>
            </a:r>
          </a:p>
        </p:txBody>
      </p:sp>
      <p:sp>
        <p:nvSpPr>
          <p:cNvPr id="27" name="s2-item17">
            <a:extLst>
              <a:ext uri="{FF2B5EF4-FFF2-40B4-BE49-F238E27FC236}">
                <a16:creationId xmlns:a16="http://schemas.microsoft.com/office/drawing/2014/main" id="{F4E8880F-16CF-44D0-9E09-21DBEBE6AF09}"/>
              </a:ext>
            </a:extLst>
          </p:cNvPr>
          <p:cNvSpPr>
            <a:spLocks noGrp="1"/>
          </p:cNvSpPr>
          <p:nvPr/>
        </p:nvSpPr>
        <p:spPr>
          <a:xfrm>
            <a:off x="857250" y="6477000"/>
            <a:ext cx="13620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For Bag A: (¾ × ½) ÷ ½ = ¾ = 75%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/>
      <p:bldP spid="19" grpId="0" uiExpand="1"/>
      <p:bldP spid="20" grpId="0" uiExpand="1"/>
      <p:bldP spid="21" grpId="0" uiExpand="1"/>
      <p:bldP spid="22" grpId="0" uiExpand="1"/>
      <p:bldP spid="23" grpId="0" uiExpand="1"/>
      <p:bldP spid="24" grpId="0" uiExpand="1" animBg="1"/>
      <p:bldP spid="25" grpId="0" uiExpand="1"/>
      <p:bldP spid="26" grpId="0" uiExpand="1"/>
      <p:bldP spid="27" grpId="0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3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Predictive processing: predict and correct</a:t>
            </a:r>
          </a:p>
        </p:txBody>
      </p:sp>
      <p:sp>
        <p:nvSpPr>
          <p:cNvPr id="5" name="s3-item14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s3-item12">
            <a:extLst>
              <a:ext uri="{FF2B5EF4-FFF2-40B4-BE49-F238E27FC236}">
                <a16:creationId xmlns:a16="http://schemas.microsoft.com/office/drawing/2014/main" id="{1B1C8271-379E-442D-B4BF-2BAA39A7F107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620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Conceptual loop / An exact Bayesian answer also depends on the prior and uncertainty in the predictions.</a:t>
            </a:r>
          </a:p>
        </p:txBody>
      </p:sp>
      <p:sp>
        <p:nvSpPr>
          <p:cNvPr id="11" name="s3-item13">
            <a:extLst>
              <a:ext uri="{FF2B5EF4-FFF2-40B4-BE49-F238E27FC236}">
                <a16:creationId xmlns:a16="http://schemas.microsoft.com/office/drawing/2014/main" id="{41181618-6E7E-4AC8-9545-29D9FC1DFA2B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Does explaining self-experience explain the self?</a:t>
            </a:r>
          </a:p>
        </p:txBody>
      </p:sp>
      <p:sp>
        <p:nvSpPr>
          <p:cNvPr id="12" name="s3-item2">
            <a:extLst>
              <a:ext uri="{FF2B5EF4-FFF2-40B4-BE49-F238E27FC236}">
                <a16:creationId xmlns:a16="http://schemas.microsoft.com/office/drawing/2014/main" id="{E6C86BAA-A18F-4B7C-B5E4-BEBF9C0F73AC}"/>
              </a:ext>
            </a:extLst>
          </p:cNvPr>
          <p:cNvSpPr>
            <a:spLocks noGrp="1"/>
          </p:cNvSpPr>
          <p:nvPr/>
        </p:nvSpPr>
        <p:spPr>
          <a:xfrm>
            <a:off x="952500" y="2238375"/>
            <a:ext cx="809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Current expectations</a:t>
            </a:r>
          </a:p>
        </p:txBody>
      </p:sp>
      <p:sp>
        <p:nvSpPr>
          <p:cNvPr id="13" name="s3-item3">
            <a:extLst>
              <a:ext uri="{FF2B5EF4-FFF2-40B4-BE49-F238E27FC236}">
                <a16:creationId xmlns:a16="http://schemas.microsoft.com/office/drawing/2014/main" id="{BDB3931C-FB12-4534-A4EB-311C0EFA46BC}"/>
              </a:ext>
            </a:extLst>
          </p:cNvPr>
          <p:cNvSpPr>
            <a:spLocks noGrp="1"/>
          </p:cNvSpPr>
          <p:nvPr/>
        </p:nvSpPr>
        <p:spPr>
          <a:xfrm>
            <a:off x="952500" y="2952750"/>
            <a:ext cx="9525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predicts red more often than B does.</a:t>
            </a:r>
          </a:p>
        </p:txBody>
      </p:sp>
      <p:sp>
        <p:nvSpPr>
          <p:cNvPr id="14" name="s3-item4">
            <a:extLst>
              <a:ext uri="{FF2B5EF4-FFF2-40B4-BE49-F238E27FC236}">
                <a16:creationId xmlns:a16="http://schemas.microsoft.com/office/drawing/2014/main" id="{CA540EC7-540F-4D55-AD99-B50DEBDFE295}"/>
              </a:ext>
            </a:extLst>
          </p:cNvPr>
          <p:cNvSpPr>
            <a:spLocks noGrp="1"/>
          </p:cNvSpPr>
          <p:nvPr/>
        </p:nvSpPr>
        <p:spPr>
          <a:xfrm>
            <a:off x="1714500" y="3952875"/>
            <a:ext cx="571500" cy="1571625"/>
          </a:xfrm>
          <a:prstGeom prst="downArrow">
            <a:avLst/>
          </a:prstGeom>
          <a:solidFill>
            <a:srgbClr val="A95D3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s3-item5">
            <a:extLst>
              <a:ext uri="{FF2B5EF4-FFF2-40B4-BE49-F238E27FC236}">
                <a16:creationId xmlns:a16="http://schemas.microsoft.com/office/drawing/2014/main" id="{D0A975F2-3FA4-4F14-85C8-2DAED51F2F4E}"/>
              </a:ext>
            </a:extLst>
          </p:cNvPr>
          <p:cNvSpPr>
            <a:spLocks noGrp="1"/>
          </p:cNvSpPr>
          <p:nvPr/>
        </p:nvSpPr>
        <p:spPr>
          <a:xfrm>
            <a:off x="2619375" y="4429125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00" b="0">
                <a:solidFill>
                  <a:srgbClr val="A95D30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00" b="0">
                <a:solidFill>
                  <a:srgbClr val="A95D30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A95D30"/>
                </a:solidFill>
                <a:latin typeface="Arial"/>
                <a:ea typeface="Arial"/>
                <a:cs typeface="Arial"/>
              </a:rPr>
              <a:t>predict the input</a:t>
            </a:r>
          </a:p>
        </p:txBody>
      </p:sp>
      <p:sp>
        <p:nvSpPr>
          <p:cNvPr id="16" name="s3-item6">
            <a:extLst>
              <a:ext uri="{FF2B5EF4-FFF2-40B4-BE49-F238E27FC236}">
                <a16:creationId xmlns:a16="http://schemas.microsoft.com/office/drawing/2014/main" id="{7742FEEA-00BB-42C4-8357-6478BD990A9A}"/>
              </a:ext>
            </a:extLst>
          </p:cNvPr>
          <p:cNvSpPr>
            <a:spLocks noGrp="1"/>
          </p:cNvSpPr>
          <p:nvPr/>
        </p:nvSpPr>
        <p:spPr>
          <a:xfrm>
            <a:off x="952500" y="5953125"/>
            <a:ext cx="9048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Sensory input: a red bead</a:t>
            </a:r>
          </a:p>
        </p:txBody>
      </p:sp>
      <p:sp>
        <p:nvSpPr>
          <p:cNvPr id="17" name="s3-item7">
            <a:extLst>
              <a:ext uri="{FF2B5EF4-FFF2-40B4-BE49-F238E27FC236}">
                <a16:creationId xmlns:a16="http://schemas.microsoft.com/office/drawing/2014/main" id="{281E6CC3-0B02-4A29-AAD4-AF0A3FA6CA84}"/>
              </a:ext>
            </a:extLst>
          </p:cNvPr>
          <p:cNvSpPr>
            <a:spLocks noGrp="1"/>
          </p:cNvSpPr>
          <p:nvPr/>
        </p:nvSpPr>
        <p:spPr>
          <a:xfrm>
            <a:off x="9191625" y="5762625"/>
            <a:ext cx="809625" cy="809625"/>
          </a:xfrm>
          <a:prstGeom prst="ellipse">
            <a:avLst/>
          </a:prstGeom>
          <a:solidFill>
            <a:srgbClr val="AD493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s3-item8">
            <a:extLst>
              <a:ext uri="{FF2B5EF4-FFF2-40B4-BE49-F238E27FC236}">
                <a16:creationId xmlns:a16="http://schemas.microsoft.com/office/drawing/2014/main" id="{5F062033-DFE4-4F73-8B25-51C13256CDD2}"/>
              </a:ext>
            </a:extLst>
          </p:cNvPr>
          <p:cNvSpPr>
            <a:spLocks noGrp="1"/>
          </p:cNvSpPr>
          <p:nvPr/>
        </p:nvSpPr>
        <p:spPr>
          <a:xfrm>
            <a:off x="9191625" y="5875973"/>
            <a:ext cx="809625" cy="5667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ctr">
              <a:defRPr sz="306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5000"/>
              </a:lnSpc>
              <a:buNone/>
              <a:defRPr sz="306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6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19" name="s3-item9">
            <a:extLst>
              <a:ext uri="{FF2B5EF4-FFF2-40B4-BE49-F238E27FC236}">
                <a16:creationId xmlns:a16="http://schemas.microsoft.com/office/drawing/2014/main" id="{034AADA5-02AE-4FB1-9359-AF892234CC84}"/>
              </a:ext>
            </a:extLst>
          </p:cNvPr>
          <p:cNvSpPr>
            <a:spLocks noGrp="1"/>
          </p:cNvSpPr>
          <p:nvPr/>
        </p:nvSpPr>
        <p:spPr>
          <a:xfrm>
            <a:off x="10572750" y="3857625"/>
            <a:ext cx="571500" cy="1762125"/>
          </a:xfrm>
          <a:prstGeom prst="upArrow">
            <a:avLst/>
          </a:prstGeom>
          <a:solidFill>
            <a:srgbClr val="366B9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s3-item10">
            <a:extLst>
              <a:ext uri="{FF2B5EF4-FFF2-40B4-BE49-F238E27FC236}">
                <a16:creationId xmlns:a16="http://schemas.microsoft.com/office/drawing/2014/main" id="{24509D99-914F-4EFF-800B-EE02F2603DC3}"/>
              </a:ext>
            </a:extLst>
          </p:cNvPr>
          <p:cNvSpPr>
            <a:spLocks noGrp="1"/>
          </p:cNvSpPr>
          <p:nvPr/>
        </p:nvSpPr>
        <p:spPr>
          <a:xfrm>
            <a:off x="11525250" y="4048125"/>
            <a:ext cx="314325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0">
                <a:solidFill>
                  <a:srgbClr val="366B9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0">
                <a:solidFill>
                  <a:srgbClr val="366B9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66B9B"/>
                </a:solidFill>
                <a:latin typeface="Arial"/>
                <a:ea typeface="Arial"/>
                <a:cs typeface="Arial"/>
              </a:rPr>
              <a:t>mismatch helps</a:t>
            </a:r>
          </a:p>
          <a:p>
            <a:pPr algn="l">
              <a:lnSpc>
                <a:spcPct val="115000"/>
              </a:lnSpc>
              <a:buNone/>
              <a:defRPr sz="2550" b="0">
                <a:solidFill>
                  <a:srgbClr val="366B9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66B9B"/>
                </a:solidFill>
                <a:latin typeface="Arial"/>
                <a:ea typeface="Arial"/>
                <a:cs typeface="Arial"/>
              </a:rPr>
              <a:t>revise expectations</a:t>
            </a:r>
          </a:p>
        </p:txBody>
      </p:sp>
      <p:sp>
        <p:nvSpPr>
          <p:cNvPr id="21" name="s3-item11">
            <a:extLst>
              <a:ext uri="{FF2B5EF4-FFF2-40B4-BE49-F238E27FC236}">
                <a16:creationId xmlns:a16="http://schemas.microsoft.com/office/drawing/2014/main" id="{E035228C-6B73-462C-8946-7D26A12BC5D0}"/>
              </a:ext>
            </a:extLst>
          </p:cNvPr>
          <p:cNvSpPr>
            <a:spLocks noGrp="1"/>
          </p:cNvSpPr>
          <p:nvPr/>
        </p:nvSpPr>
        <p:spPr>
          <a:xfrm>
            <a:off x="952500" y="6858000"/>
            <a:ext cx="13620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new guess favors A. B remains possible.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animBg="1"/>
      <p:bldP spid="15" grpId="0" uiExpand="1"/>
      <p:bldP spid="19" grpId="0" uiExpand="1" animBg="1"/>
      <p:bldP spid="20" grpId="0" uiExpand="1"/>
      <p:bldP spid="21" grpId="0" uiExpan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4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Two ways to represent uncertainty</a:t>
            </a:r>
          </a:p>
        </p:txBody>
      </p:sp>
      <p:sp>
        <p:nvSpPr>
          <p:cNvPr id="5" name="s4-item29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s4-item27">
            <a:extLst>
              <a:ext uri="{FF2B5EF4-FFF2-40B4-BE49-F238E27FC236}">
                <a16:creationId xmlns:a16="http://schemas.microsoft.com/office/drawing/2014/main" id="{1B1C8271-379E-442D-B4BF-2BAA39A7F107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620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Illustrations, not neural measurements / The short sample sequence shows the idea; real sequences vary.</a:t>
            </a:r>
          </a:p>
        </p:txBody>
      </p:sp>
      <p:sp>
        <p:nvSpPr>
          <p:cNvPr id="11" name="s4-item28">
            <a:extLst>
              <a:ext uri="{FF2B5EF4-FFF2-40B4-BE49-F238E27FC236}">
                <a16:creationId xmlns:a16="http://schemas.microsoft.com/office/drawing/2014/main" id="{41181618-6E7E-4AC8-9545-29D9FC1DFA2B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Does explaining self-experience explain the self?</a:t>
            </a:r>
          </a:p>
        </p:txBody>
      </p:sp>
      <p:sp>
        <p:nvSpPr>
          <p:cNvPr id="12" name="s4-item2">
            <a:extLst>
              <a:ext uri="{FF2B5EF4-FFF2-40B4-BE49-F238E27FC236}">
                <a16:creationId xmlns:a16="http://schemas.microsoft.com/office/drawing/2014/main" id="{2761C6DF-AD0B-45A7-9A47-EAA0DA1E9468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6477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Population coding</a:t>
            </a:r>
          </a:p>
        </p:txBody>
      </p:sp>
      <p:sp>
        <p:nvSpPr>
          <p:cNvPr id="13" name="s4-item3">
            <a:extLst>
              <a:ext uri="{FF2B5EF4-FFF2-40B4-BE49-F238E27FC236}">
                <a16:creationId xmlns:a16="http://schemas.microsoft.com/office/drawing/2014/main" id="{1547FD53-EA7C-4B7D-9096-72F0AFEDDEA4}"/>
              </a:ext>
            </a:extLst>
          </p:cNvPr>
          <p:cNvSpPr>
            <a:spLocks noGrp="1"/>
          </p:cNvSpPr>
          <p:nvPr/>
        </p:nvSpPr>
        <p:spPr>
          <a:xfrm>
            <a:off x="762000" y="2905125"/>
            <a:ext cx="64770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6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6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pattern across neurons</a:t>
            </a:r>
          </a:p>
        </p:txBody>
      </p:sp>
      <p:sp>
        <p:nvSpPr>
          <p:cNvPr id="14" name="s4-item4">
            <a:extLst>
              <a:ext uri="{FF2B5EF4-FFF2-40B4-BE49-F238E27FC236}">
                <a16:creationId xmlns:a16="http://schemas.microsoft.com/office/drawing/2014/main" id="{9ACE1AFF-9082-499B-8256-2D6CAA1D9805}"/>
              </a:ext>
            </a:extLst>
          </p:cNvPr>
          <p:cNvSpPr>
            <a:spLocks noGrp="1"/>
          </p:cNvSpPr>
          <p:nvPr/>
        </p:nvSpPr>
        <p:spPr>
          <a:xfrm>
            <a:off x="1381125" y="4000500"/>
            <a:ext cx="504825" cy="504825"/>
          </a:xfrm>
          <a:prstGeom prst="ellipse">
            <a:avLst/>
          </a:prstGeom>
          <a:solidFill>
            <a:srgbClr val="A8BEB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s4-item5">
            <a:extLst>
              <a:ext uri="{FF2B5EF4-FFF2-40B4-BE49-F238E27FC236}">
                <a16:creationId xmlns:a16="http://schemas.microsoft.com/office/drawing/2014/main" id="{3AF03E1F-AE52-48F5-96D1-186A54DB111F}"/>
              </a:ext>
            </a:extLst>
          </p:cNvPr>
          <p:cNvSpPr>
            <a:spLocks noGrp="1"/>
          </p:cNvSpPr>
          <p:nvPr/>
        </p:nvSpPr>
        <p:spPr>
          <a:xfrm>
            <a:off x="2238375" y="4000500"/>
            <a:ext cx="504825" cy="504825"/>
          </a:xfrm>
          <a:prstGeom prst="ellipse">
            <a:avLst/>
          </a:prstGeom>
          <a:solidFill>
            <a:srgbClr val="163D3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s4-item6">
            <a:extLst>
              <a:ext uri="{FF2B5EF4-FFF2-40B4-BE49-F238E27FC236}">
                <a16:creationId xmlns:a16="http://schemas.microsoft.com/office/drawing/2014/main" id="{D8FF1589-A8D1-4130-8F80-E6D5F1DC78FF}"/>
              </a:ext>
            </a:extLst>
          </p:cNvPr>
          <p:cNvSpPr>
            <a:spLocks noGrp="1"/>
          </p:cNvSpPr>
          <p:nvPr/>
        </p:nvSpPr>
        <p:spPr>
          <a:xfrm>
            <a:off x="3095625" y="4000500"/>
            <a:ext cx="504825" cy="504825"/>
          </a:xfrm>
          <a:prstGeom prst="ellipse">
            <a:avLst/>
          </a:prstGeom>
          <a:solidFill>
            <a:srgbClr val="DCE5E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s4-item7">
            <a:extLst>
              <a:ext uri="{FF2B5EF4-FFF2-40B4-BE49-F238E27FC236}">
                <a16:creationId xmlns:a16="http://schemas.microsoft.com/office/drawing/2014/main" id="{BA1DF808-1070-49C8-A8E1-0FD558BFA445}"/>
              </a:ext>
            </a:extLst>
          </p:cNvPr>
          <p:cNvSpPr>
            <a:spLocks noGrp="1"/>
          </p:cNvSpPr>
          <p:nvPr/>
        </p:nvSpPr>
        <p:spPr>
          <a:xfrm>
            <a:off x="3952875" y="4000500"/>
            <a:ext cx="504825" cy="504825"/>
          </a:xfrm>
          <a:prstGeom prst="ellipse">
            <a:avLst/>
          </a:prstGeom>
          <a:solidFill>
            <a:srgbClr val="759889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s4-item8">
            <a:extLst>
              <a:ext uri="{FF2B5EF4-FFF2-40B4-BE49-F238E27FC236}">
                <a16:creationId xmlns:a16="http://schemas.microsoft.com/office/drawing/2014/main" id="{782EB075-FA35-4FD9-9B06-17B0F8A26AA8}"/>
              </a:ext>
            </a:extLst>
          </p:cNvPr>
          <p:cNvSpPr>
            <a:spLocks noGrp="1"/>
          </p:cNvSpPr>
          <p:nvPr/>
        </p:nvSpPr>
        <p:spPr>
          <a:xfrm>
            <a:off x="1381125" y="4810125"/>
            <a:ext cx="504825" cy="504825"/>
          </a:xfrm>
          <a:prstGeom prst="ellipse">
            <a:avLst/>
          </a:prstGeom>
          <a:solidFill>
            <a:srgbClr val="163D3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s4-item9">
            <a:extLst>
              <a:ext uri="{FF2B5EF4-FFF2-40B4-BE49-F238E27FC236}">
                <a16:creationId xmlns:a16="http://schemas.microsoft.com/office/drawing/2014/main" id="{710F0F4F-9AEF-42C8-8922-DB9406D3BE45}"/>
              </a:ext>
            </a:extLst>
          </p:cNvPr>
          <p:cNvSpPr>
            <a:spLocks noGrp="1"/>
          </p:cNvSpPr>
          <p:nvPr/>
        </p:nvSpPr>
        <p:spPr>
          <a:xfrm>
            <a:off x="2238375" y="4810125"/>
            <a:ext cx="504825" cy="504825"/>
          </a:xfrm>
          <a:prstGeom prst="ellipse">
            <a:avLst/>
          </a:prstGeom>
          <a:solidFill>
            <a:srgbClr val="C6D6C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s4-item10">
            <a:extLst>
              <a:ext uri="{FF2B5EF4-FFF2-40B4-BE49-F238E27FC236}">
                <a16:creationId xmlns:a16="http://schemas.microsoft.com/office/drawing/2014/main" id="{111F9E8E-2548-4AD3-AAC1-CC7A02B98F76}"/>
              </a:ext>
            </a:extLst>
          </p:cNvPr>
          <p:cNvSpPr>
            <a:spLocks noGrp="1"/>
          </p:cNvSpPr>
          <p:nvPr/>
        </p:nvSpPr>
        <p:spPr>
          <a:xfrm>
            <a:off x="3095625" y="4810125"/>
            <a:ext cx="504825" cy="504825"/>
          </a:xfrm>
          <a:prstGeom prst="ellipse">
            <a:avLst/>
          </a:prstGeom>
          <a:solidFill>
            <a:srgbClr val="91AFA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4-item11">
            <a:extLst>
              <a:ext uri="{FF2B5EF4-FFF2-40B4-BE49-F238E27FC236}">
                <a16:creationId xmlns:a16="http://schemas.microsoft.com/office/drawing/2014/main" id="{AE817711-A1BE-480E-ACB7-7BCB1DC26875}"/>
              </a:ext>
            </a:extLst>
          </p:cNvPr>
          <p:cNvSpPr>
            <a:spLocks noGrp="1"/>
          </p:cNvSpPr>
          <p:nvPr/>
        </p:nvSpPr>
        <p:spPr>
          <a:xfrm>
            <a:off x="3952875" y="4810125"/>
            <a:ext cx="504825" cy="504825"/>
          </a:xfrm>
          <a:prstGeom prst="ellipse">
            <a:avLst/>
          </a:prstGeom>
          <a:solidFill>
            <a:srgbClr val="DCE5E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s4-item12">
            <a:extLst>
              <a:ext uri="{FF2B5EF4-FFF2-40B4-BE49-F238E27FC236}">
                <a16:creationId xmlns:a16="http://schemas.microsoft.com/office/drawing/2014/main" id="{5BAB9E0A-E9C7-43F4-8155-63418D2DB842}"/>
              </a:ext>
            </a:extLst>
          </p:cNvPr>
          <p:cNvSpPr>
            <a:spLocks noGrp="1"/>
          </p:cNvSpPr>
          <p:nvPr/>
        </p:nvSpPr>
        <p:spPr>
          <a:xfrm>
            <a:off x="5334000" y="4333875"/>
            <a:ext cx="1095375" cy="428625"/>
          </a:xfrm>
          <a:prstGeom prst="rightArrow">
            <a:avLst/>
          </a:prstGeom>
          <a:solidFill>
            <a:srgbClr val="163D3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s4-item13">
            <a:extLst>
              <a:ext uri="{FF2B5EF4-FFF2-40B4-BE49-F238E27FC236}">
                <a16:creationId xmlns:a16="http://schemas.microsoft.com/office/drawing/2014/main" id="{A22A1D3E-903B-4050-A3B5-32E6E6D4C5D5}"/>
              </a:ext>
            </a:extLst>
          </p:cNvPr>
          <p:cNvSpPr>
            <a:spLocks noGrp="1"/>
          </p:cNvSpPr>
          <p:nvPr/>
        </p:nvSpPr>
        <p:spPr>
          <a:xfrm>
            <a:off x="6810375" y="3952875"/>
            <a:ext cx="22383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A: 75%</a:t>
            </a:r>
          </a:p>
          <a:p>
            <a:pPr algn="l">
              <a:lnSpc>
                <a:spcPct val="115000"/>
              </a:lnSpc>
              <a:buNone/>
              <a:defRPr sz="30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B: 25%</a:t>
            </a:r>
          </a:p>
        </p:txBody>
      </p:sp>
      <p:sp>
        <p:nvSpPr>
          <p:cNvPr id="24" name="s4-item14">
            <a:extLst>
              <a:ext uri="{FF2B5EF4-FFF2-40B4-BE49-F238E27FC236}">
                <a16:creationId xmlns:a16="http://schemas.microsoft.com/office/drawing/2014/main" id="{EBEBA40B-D1C2-47F8-B9E0-7209538E55B9}"/>
              </a:ext>
            </a:extLst>
          </p:cNvPr>
          <p:cNvSpPr>
            <a:spLocks noGrp="1"/>
          </p:cNvSpPr>
          <p:nvPr/>
        </p:nvSpPr>
        <p:spPr>
          <a:xfrm>
            <a:off x="9525000" y="2095500"/>
            <a:ext cx="4857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Sampling</a:t>
            </a:r>
          </a:p>
        </p:txBody>
      </p:sp>
      <p:sp>
        <p:nvSpPr>
          <p:cNvPr id="25" name="s4-item15">
            <a:extLst>
              <a:ext uri="{FF2B5EF4-FFF2-40B4-BE49-F238E27FC236}">
                <a16:creationId xmlns:a16="http://schemas.microsoft.com/office/drawing/2014/main" id="{541CC6C5-3D4C-4ED8-8271-A976FE52BEA7}"/>
              </a:ext>
            </a:extLst>
          </p:cNvPr>
          <p:cNvSpPr>
            <a:spLocks noGrp="1"/>
          </p:cNvSpPr>
          <p:nvPr/>
        </p:nvSpPr>
        <p:spPr>
          <a:xfrm>
            <a:off x="9525000" y="2905125"/>
            <a:ext cx="48577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6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6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Candidate guesses over time</a:t>
            </a:r>
          </a:p>
        </p:txBody>
      </p:sp>
      <p:sp>
        <p:nvSpPr>
          <p:cNvPr id="26" name="s4-item16">
            <a:extLst>
              <a:ext uri="{FF2B5EF4-FFF2-40B4-BE49-F238E27FC236}">
                <a16:creationId xmlns:a16="http://schemas.microsoft.com/office/drawing/2014/main" id="{8B0B6082-793E-4B93-A4A6-C445E945F0BF}"/>
              </a:ext>
            </a:extLst>
          </p:cNvPr>
          <p:cNvSpPr>
            <a:spLocks noGrp="1"/>
          </p:cNvSpPr>
          <p:nvPr/>
        </p:nvSpPr>
        <p:spPr>
          <a:xfrm>
            <a:off x="9525000" y="4048125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7" name="s4-item17">
            <a:extLst>
              <a:ext uri="{FF2B5EF4-FFF2-40B4-BE49-F238E27FC236}">
                <a16:creationId xmlns:a16="http://schemas.microsoft.com/office/drawing/2014/main" id="{0D776CE2-55A0-4F41-8626-382E7FE11B5F}"/>
              </a:ext>
            </a:extLst>
          </p:cNvPr>
          <p:cNvSpPr>
            <a:spLocks noGrp="1"/>
          </p:cNvSpPr>
          <p:nvPr/>
        </p:nvSpPr>
        <p:spPr>
          <a:xfrm>
            <a:off x="10715625" y="4048125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8" name="s4-item18">
            <a:extLst>
              <a:ext uri="{FF2B5EF4-FFF2-40B4-BE49-F238E27FC236}">
                <a16:creationId xmlns:a16="http://schemas.microsoft.com/office/drawing/2014/main" id="{CE694FD4-9ABD-4F84-95AA-A57292F37AB0}"/>
              </a:ext>
            </a:extLst>
          </p:cNvPr>
          <p:cNvSpPr>
            <a:spLocks noGrp="1"/>
          </p:cNvSpPr>
          <p:nvPr/>
        </p:nvSpPr>
        <p:spPr>
          <a:xfrm>
            <a:off x="11906250" y="4048125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735D9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735D94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735D94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29" name="s4-item19">
            <a:extLst>
              <a:ext uri="{FF2B5EF4-FFF2-40B4-BE49-F238E27FC236}">
                <a16:creationId xmlns:a16="http://schemas.microsoft.com/office/drawing/2014/main" id="{E60BD7FF-9369-4FFB-816E-055F4C78E852}"/>
              </a:ext>
            </a:extLst>
          </p:cNvPr>
          <p:cNvSpPr>
            <a:spLocks noGrp="1"/>
          </p:cNvSpPr>
          <p:nvPr/>
        </p:nvSpPr>
        <p:spPr>
          <a:xfrm>
            <a:off x="13096875" y="4048125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30" name="s4-item20">
            <a:extLst>
              <a:ext uri="{FF2B5EF4-FFF2-40B4-BE49-F238E27FC236}">
                <a16:creationId xmlns:a16="http://schemas.microsoft.com/office/drawing/2014/main" id="{1AD98278-C427-499A-8ED9-AF64E182D296}"/>
              </a:ext>
            </a:extLst>
          </p:cNvPr>
          <p:cNvSpPr>
            <a:spLocks noGrp="1"/>
          </p:cNvSpPr>
          <p:nvPr/>
        </p:nvSpPr>
        <p:spPr>
          <a:xfrm>
            <a:off x="9525000" y="5143500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31" name="s4-item21">
            <a:extLst>
              <a:ext uri="{FF2B5EF4-FFF2-40B4-BE49-F238E27FC236}">
                <a16:creationId xmlns:a16="http://schemas.microsoft.com/office/drawing/2014/main" id="{616FD71D-F5DF-4BF0-B68F-62CDFC6A6860}"/>
              </a:ext>
            </a:extLst>
          </p:cNvPr>
          <p:cNvSpPr>
            <a:spLocks noGrp="1"/>
          </p:cNvSpPr>
          <p:nvPr/>
        </p:nvSpPr>
        <p:spPr>
          <a:xfrm>
            <a:off x="10715625" y="5143500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735D9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735D94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735D94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32" name="s4-item22">
            <a:extLst>
              <a:ext uri="{FF2B5EF4-FFF2-40B4-BE49-F238E27FC236}">
                <a16:creationId xmlns:a16="http://schemas.microsoft.com/office/drawing/2014/main" id="{CC5D7F22-B20C-4B2F-906B-654CCE65C364}"/>
              </a:ext>
            </a:extLst>
          </p:cNvPr>
          <p:cNvSpPr>
            <a:spLocks noGrp="1"/>
          </p:cNvSpPr>
          <p:nvPr/>
        </p:nvSpPr>
        <p:spPr>
          <a:xfrm>
            <a:off x="11906250" y="5143500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33" name="s4-item23">
            <a:extLst>
              <a:ext uri="{FF2B5EF4-FFF2-40B4-BE49-F238E27FC236}">
                <a16:creationId xmlns:a16="http://schemas.microsoft.com/office/drawing/2014/main" id="{AEDCB7B6-8C16-4EA9-B343-B699BDB5D4EA}"/>
              </a:ext>
            </a:extLst>
          </p:cNvPr>
          <p:cNvSpPr>
            <a:spLocks noGrp="1"/>
          </p:cNvSpPr>
          <p:nvPr/>
        </p:nvSpPr>
        <p:spPr>
          <a:xfrm>
            <a:off x="13096875" y="5143500"/>
            <a:ext cx="762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34" name="s4-item24">
            <a:extLst>
              <a:ext uri="{FF2B5EF4-FFF2-40B4-BE49-F238E27FC236}">
                <a16:creationId xmlns:a16="http://schemas.microsoft.com/office/drawing/2014/main" id="{AC2961E9-AC6C-41D6-BEFC-98BFCB918125}"/>
              </a:ext>
            </a:extLst>
          </p:cNvPr>
          <p:cNvSpPr>
            <a:spLocks noGrp="1"/>
          </p:cNvSpPr>
          <p:nvPr/>
        </p:nvSpPr>
        <p:spPr>
          <a:xfrm>
            <a:off x="9525000" y="6286500"/>
            <a:ext cx="5048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0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0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Read each row left to right.</a:t>
            </a:r>
          </a:p>
        </p:txBody>
      </p:sp>
      <p:sp>
        <p:nvSpPr>
          <p:cNvPr id="35" name="s4-item25">
            <a:extLst>
              <a:ext uri="{FF2B5EF4-FFF2-40B4-BE49-F238E27FC236}">
                <a16:creationId xmlns:a16="http://schemas.microsoft.com/office/drawing/2014/main" id="{562DC8EB-6A1C-405F-9694-A57DB32CF29F}"/>
              </a:ext>
            </a:extLst>
          </p:cNvPr>
          <p:cNvSpPr>
            <a:spLocks noGrp="1"/>
          </p:cNvSpPr>
          <p:nvPr/>
        </p:nvSpPr>
        <p:spPr>
          <a:xfrm>
            <a:off x="762000" y="6191250"/>
            <a:ext cx="76200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One pattern represents the probabilities.</a:t>
            </a:r>
          </a:p>
        </p:txBody>
      </p:sp>
      <p:sp>
        <p:nvSpPr>
          <p:cNvPr id="36" name="s4-item26">
            <a:extLst>
              <a:ext uri="{FF2B5EF4-FFF2-40B4-BE49-F238E27FC236}">
                <a16:creationId xmlns:a16="http://schemas.microsoft.com/office/drawing/2014/main" id="{2497BB07-A5EA-4692-841A-08E5B3C983F8}"/>
              </a:ext>
            </a:extLst>
          </p:cNvPr>
          <p:cNvSpPr>
            <a:spLocks noGrp="1"/>
          </p:cNvSpPr>
          <p:nvPr/>
        </p:nvSpPr>
        <p:spPr>
          <a:xfrm>
            <a:off x="9525000" y="6762750"/>
            <a:ext cx="5095875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3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3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occurs about 3 times as often as B.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/>
      <p:bldP spid="25" grpId="0" uiExpand="1"/>
      <p:bldP spid="26" grpId="0" uiExpand="1"/>
      <p:bldP spid="27" grpId="0" uiExpand="1"/>
      <p:bldP spid="28" grpId="0" uiExpand="1"/>
      <p:bldP spid="29" grpId="0" uiExpand="1"/>
      <p:bldP spid="30" grpId="0" uiExpand="1"/>
      <p:bldP spid="31" grpId="0" uiExpand="1"/>
      <p:bldP spid="32" grpId="0" uiExpand="1"/>
      <p:bldP spid="33" grpId="0" uiExpand="1"/>
      <p:bldP spid="34" grpId="0" uiExpand="1"/>
      <p:bldP spid="36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5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Bayesian answer and the brain’s method</a:t>
            </a:r>
          </a:p>
        </p:txBody>
      </p:sp>
      <p:sp>
        <p:nvSpPr>
          <p:cNvPr id="5" name="s5-item25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0" name="s5-item23">
            <a:extLst>
              <a:ext uri="{FF2B5EF4-FFF2-40B4-BE49-F238E27FC236}">
                <a16:creationId xmlns:a16="http://schemas.microsoft.com/office/drawing/2014/main" id="{1B1C8271-379E-442D-B4BF-2BAA39A7F107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620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4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These proposals can work together. A Bayesian answer alone does not choose among neural mechanisms.</a:t>
            </a:r>
          </a:p>
        </p:txBody>
      </p:sp>
      <p:sp>
        <p:nvSpPr>
          <p:cNvPr id="11" name="s5-item24">
            <a:extLst>
              <a:ext uri="{FF2B5EF4-FFF2-40B4-BE49-F238E27FC236}">
                <a16:creationId xmlns:a16="http://schemas.microsoft.com/office/drawing/2014/main" id="{41181618-6E7E-4AC8-9545-29D9FC1DFA2B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Does explaining self-experience explain the self?</a:t>
            </a:r>
          </a:p>
        </p:txBody>
      </p:sp>
      <p:sp>
        <p:nvSpPr>
          <p:cNvPr id="12" name="s5-item2">
            <a:extLst>
              <a:ext uri="{FF2B5EF4-FFF2-40B4-BE49-F238E27FC236}">
                <a16:creationId xmlns:a16="http://schemas.microsoft.com/office/drawing/2014/main" id="{B8DF3F19-BE30-4D9C-9BCF-7BF206B87972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Same evidence. Same updated chance: 75% for A.</a:t>
            </a:r>
          </a:p>
        </p:txBody>
      </p:sp>
      <p:sp>
        <p:nvSpPr>
          <p:cNvPr id="13" name="s5-item3">
            <a:extLst>
              <a:ext uri="{FF2B5EF4-FFF2-40B4-BE49-F238E27FC236}">
                <a16:creationId xmlns:a16="http://schemas.microsoft.com/office/drawing/2014/main" id="{B6022748-A17B-455D-BB77-A7276BA65897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428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Predictive coding</a:t>
            </a:r>
          </a:p>
        </p:txBody>
      </p:sp>
      <p:sp>
        <p:nvSpPr>
          <p:cNvPr id="14" name="s5-item4">
            <a:extLst>
              <a:ext uri="{FF2B5EF4-FFF2-40B4-BE49-F238E27FC236}">
                <a16:creationId xmlns:a16="http://schemas.microsoft.com/office/drawing/2014/main" id="{78077EBE-84D4-4AC5-B0C0-5CB9BE0A1907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0">
                <a:solidFill>
                  <a:srgbClr val="A95D30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0">
                <a:solidFill>
                  <a:srgbClr val="A95D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A95D30"/>
                </a:solidFill>
                <a:latin typeface="Arial"/>
                <a:ea typeface="Arial"/>
                <a:cs typeface="Arial"/>
              </a:rPr>
              <a:t>predict</a:t>
            </a:r>
          </a:p>
        </p:txBody>
      </p:sp>
      <p:sp>
        <p:nvSpPr>
          <p:cNvPr id="15" name="s5-item5">
            <a:extLst>
              <a:ext uri="{FF2B5EF4-FFF2-40B4-BE49-F238E27FC236}">
                <a16:creationId xmlns:a16="http://schemas.microsoft.com/office/drawing/2014/main" id="{54A9D52D-A45B-4649-A94D-849C1CC3AC50}"/>
              </a:ext>
            </a:extLst>
          </p:cNvPr>
          <p:cNvSpPr>
            <a:spLocks noGrp="1"/>
          </p:cNvSpPr>
          <p:nvPr/>
        </p:nvSpPr>
        <p:spPr>
          <a:xfrm>
            <a:off x="1428750" y="4686300"/>
            <a:ext cx="333375" cy="619125"/>
          </a:xfrm>
          <a:prstGeom prst="downArrow">
            <a:avLst/>
          </a:prstGeom>
          <a:solidFill>
            <a:srgbClr val="A95D3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s5-item6">
            <a:extLst>
              <a:ext uri="{FF2B5EF4-FFF2-40B4-BE49-F238E27FC236}">
                <a16:creationId xmlns:a16="http://schemas.microsoft.com/office/drawing/2014/main" id="{ABD70B2D-9296-4B47-8725-AB6C4CCDBD1D}"/>
              </a:ext>
            </a:extLst>
          </p:cNvPr>
          <p:cNvSpPr>
            <a:spLocks noGrp="1"/>
          </p:cNvSpPr>
          <p:nvPr/>
        </p:nvSpPr>
        <p:spPr>
          <a:xfrm>
            <a:off x="952500" y="5381625"/>
            <a:ext cx="2571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0">
                <a:solidFill>
                  <a:srgbClr val="366B9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0">
                <a:solidFill>
                  <a:srgbClr val="366B9B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366B9B"/>
                </a:solidFill>
                <a:latin typeface="Arial"/>
                <a:ea typeface="Arial"/>
                <a:cs typeface="Arial"/>
              </a:rPr>
              <a:t>correct</a:t>
            </a:r>
          </a:p>
        </p:txBody>
      </p:sp>
      <p:sp>
        <p:nvSpPr>
          <p:cNvPr id="17" name="s5-item7">
            <a:extLst>
              <a:ext uri="{FF2B5EF4-FFF2-40B4-BE49-F238E27FC236}">
                <a16:creationId xmlns:a16="http://schemas.microsoft.com/office/drawing/2014/main" id="{92CE19E3-8EFF-454C-A669-1F4F8DA07B7D}"/>
              </a:ext>
            </a:extLst>
          </p:cNvPr>
          <p:cNvSpPr>
            <a:spLocks noGrp="1"/>
          </p:cNvSpPr>
          <p:nvPr/>
        </p:nvSpPr>
        <p:spPr>
          <a:xfrm>
            <a:off x="3524250" y="4429125"/>
            <a:ext cx="361950" cy="1095375"/>
          </a:xfrm>
          <a:prstGeom prst="upArrow">
            <a:avLst/>
          </a:prstGeom>
          <a:solidFill>
            <a:srgbClr val="366B9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s5-item8">
            <a:extLst>
              <a:ext uri="{FF2B5EF4-FFF2-40B4-BE49-F238E27FC236}">
                <a16:creationId xmlns:a16="http://schemas.microsoft.com/office/drawing/2014/main" id="{0B2A62ED-5B8A-434F-885B-EDE61D3A3CF7}"/>
              </a:ext>
            </a:extLst>
          </p:cNvPr>
          <p:cNvSpPr>
            <a:spLocks noGrp="1"/>
          </p:cNvSpPr>
          <p:nvPr/>
        </p:nvSpPr>
        <p:spPr>
          <a:xfrm>
            <a:off x="762000" y="6096000"/>
            <a:ext cx="42862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4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Signals revise expectations.</a:t>
            </a:r>
          </a:p>
        </p:txBody>
      </p:sp>
      <p:sp>
        <p:nvSpPr>
          <p:cNvPr id="19" name="s5-item9">
            <a:extLst>
              <a:ext uri="{FF2B5EF4-FFF2-40B4-BE49-F238E27FC236}">
                <a16:creationId xmlns:a16="http://schemas.microsoft.com/office/drawing/2014/main" id="{D361676A-E957-4B4C-8258-C36C568D6DEF}"/>
              </a:ext>
            </a:extLst>
          </p:cNvPr>
          <p:cNvSpPr>
            <a:spLocks noGrp="1"/>
          </p:cNvSpPr>
          <p:nvPr/>
        </p:nvSpPr>
        <p:spPr>
          <a:xfrm>
            <a:off x="5619750" y="3048000"/>
            <a:ext cx="428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Population coding</a:t>
            </a:r>
          </a:p>
        </p:txBody>
      </p:sp>
      <p:sp>
        <p:nvSpPr>
          <p:cNvPr id="20" name="s5-item10">
            <a:extLst>
              <a:ext uri="{FF2B5EF4-FFF2-40B4-BE49-F238E27FC236}">
                <a16:creationId xmlns:a16="http://schemas.microsoft.com/office/drawing/2014/main" id="{361DB775-8BE5-4960-931A-66420A355F5C}"/>
              </a:ext>
            </a:extLst>
          </p:cNvPr>
          <p:cNvSpPr>
            <a:spLocks noGrp="1"/>
          </p:cNvSpPr>
          <p:nvPr/>
        </p:nvSpPr>
        <p:spPr>
          <a:xfrm>
            <a:off x="6191250" y="4048125"/>
            <a:ext cx="403860" cy="403860"/>
          </a:xfrm>
          <a:prstGeom prst="ellipse">
            <a:avLst/>
          </a:prstGeom>
          <a:solidFill>
            <a:srgbClr val="A8BEB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5-item11">
            <a:extLst>
              <a:ext uri="{FF2B5EF4-FFF2-40B4-BE49-F238E27FC236}">
                <a16:creationId xmlns:a16="http://schemas.microsoft.com/office/drawing/2014/main" id="{0A1077CE-11CA-4B44-94ED-3B314A11DFD4}"/>
              </a:ext>
            </a:extLst>
          </p:cNvPr>
          <p:cNvSpPr>
            <a:spLocks noGrp="1"/>
          </p:cNvSpPr>
          <p:nvPr/>
        </p:nvSpPr>
        <p:spPr>
          <a:xfrm>
            <a:off x="6877050" y="4048125"/>
            <a:ext cx="403860" cy="403860"/>
          </a:xfrm>
          <a:prstGeom prst="ellipse">
            <a:avLst/>
          </a:prstGeom>
          <a:solidFill>
            <a:srgbClr val="163D3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s5-item12">
            <a:extLst>
              <a:ext uri="{FF2B5EF4-FFF2-40B4-BE49-F238E27FC236}">
                <a16:creationId xmlns:a16="http://schemas.microsoft.com/office/drawing/2014/main" id="{FD0D8178-4B2E-43D2-BEEF-53D66EA4DE75}"/>
              </a:ext>
            </a:extLst>
          </p:cNvPr>
          <p:cNvSpPr>
            <a:spLocks noGrp="1"/>
          </p:cNvSpPr>
          <p:nvPr/>
        </p:nvSpPr>
        <p:spPr>
          <a:xfrm>
            <a:off x="7562850" y="4048125"/>
            <a:ext cx="403860" cy="403860"/>
          </a:xfrm>
          <a:prstGeom prst="ellipse">
            <a:avLst/>
          </a:prstGeom>
          <a:solidFill>
            <a:srgbClr val="DCE5E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s5-item13">
            <a:extLst>
              <a:ext uri="{FF2B5EF4-FFF2-40B4-BE49-F238E27FC236}">
                <a16:creationId xmlns:a16="http://schemas.microsoft.com/office/drawing/2014/main" id="{3BBDA94C-1064-453B-8BAB-3E61C4007617}"/>
              </a:ext>
            </a:extLst>
          </p:cNvPr>
          <p:cNvSpPr>
            <a:spLocks noGrp="1"/>
          </p:cNvSpPr>
          <p:nvPr/>
        </p:nvSpPr>
        <p:spPr>
          <a:xfrm>
            <a:off x="8248650" y="4048125"/>
            <a:ext cx="403860" cy="403860"/>
          </a:xfrm>
          <a:prstGeom prst="ellipse">
            <a:avLst/>
          </a:prstGeom>
          <a:solidFill>
            <a:srgbClr val="759889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s5-item14">
            <a:extLst>
              <a:ext uri="{FF2B5EF4-FFF2-40B4-BE49-F238E27FC236}">
                <a16:creationId xmlns:a16="http://schemas.microsoft.com/office/drawing/2014/main" id="{E3065DF4-71FF-44EC-B64E-780F539BADED}"/>
              </a:ext>
            </a:extLst>
          </p:cNvPr>
          <p:cNvSpPr>
            <a:spLocks noGrp="1"/>
          </p:cNvSpPr>
          <p:nvPr/>
        </p:nvSpPr>
        <p:spPr>
          <a:xfrm>
            <a:off x="6191250" y="4695825"/>
            <a:ext cx="403860" cy="403860"/>
          </a:xfrm>
          <a:prstGeom prst="ellipse">
            <a:avLst/>
          </a:prstGeom>
          <a:solidFill>
            <a:srgbClr val="163D3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s5-item15">
            <a:extLst>
              <a:ext uri="{FF2B5EF4-FFF2-40B4-BE49-F238E27FC236}">
                <a16:creationId xmlns:a16="http://schemas.microsoft.com/office/drawing/2014/main" id="{2C9164D5-3673-4F11-9055-2E5531CB751B}"/>
              </a:ext>
            </a:extLst>
          </p:cNvPr>
          <p:cNvSpPr>
            <a:spLocks noGrp="1"/>
          </p:cNvSpPr>
          <p:nvPr/>
        </p:nvSpPr>
        <p:spPr>
          <a:xfrm>
            <a:off x="6877050" y="4695825"/>
            <a:ext cx="403860" cy="403860"/>
          </a:xfrm>
          <a:prstGeom prst="ellipse">
            <a:avLst/>
          </a:prstGeom>
          <a:solidFill>
            <a:srgbClr val="C6D6C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s5-item16">
            <a:extLst>
              <a:ext uri="{FF2B5EF4-FFF2-40B4-BE49-F238E27FC236}">
                <a16:creationId xmlns:a16="http://schemas.microsoft.com/office/drawing/2014/main" id="{470AFCFA-F378-4DB5-BD73-7E097D1AB3D3}"/>
              </a:ext>
            </a:extLst>
          </p:cNvPr>
          <p:cNvSpPr>
            <a:spLocks noGrp="1"/>
          </p:cNvSpPr>
          <p:nvPr/>
        </p:nvSpPr>
        <p:spPr>
          <a:xfrm>
            <a:off x="7562850" y="4695825"/>
            <a:ext cx="403860" cy="403860"/>
          </a:xfrm>
          <a:prstGeom prst="ellipse">
            <a:avLst/>
          </a:prstGeom>
          <a:solidFill>
            <a:srgbClr val="91AFA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s5-item17">
            <a:extLst>
              <a:ext uri="{FF2B5EF4-FFF2-40B4-BE49-F238E27FC236}">
                <a16:creationId xmlns:a16="http://schemas.microsoft.com/office/drawing/2014/main" id="{941D0585-5F4C-4A9C-8640-2B2FEA985E73}"/>
              </a:ext>
            </a:extLst>
          </p:cNvPr>
          <p:cNvSpPr>
            <a:spLocks noGrp="1"/>
          </p:cNvSpPr>
          <p:nvPr/>
        </p:nvSpPr>
        <p:spPr>
          <a:xfrm>
            <a:off x="8248650" y="4695825"/>
            <a:ext cx="403860" cy="403860"/>
          </a:xfrm>
          <a:prstGeom prst="ellipse">
            <a:avLst/>
          </a:prstGeom>
          <a:solidFill>
            <a:srgbClr val="DCE5E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s5-item18">
            <a:extLst>
              <a:ext uri="{FF2B5EF4-FFF2-40B4-BE49-F238E27FC236}">
                <a16:creationId xmlns:a16="http://schemas.microsoft.com/office/drawing/2014/main" id="{E6DD5355-6B7F-4C2F-B136-D0FDA0A9916D}"/>
              </a:ext>
            </a:extLst>
          </p:cNvPr>
          <p:cNvSpPr>
            <a:spLocks noGrp="1"/>
          </p:cNvSpPr>
          <p:nvPr/>
        </p:nvSpPr>
        <p:spPr>
          <a:xfrm>
            <a:off x="5619750" y="6096000"/>
            <a:ext cx="42862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4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pattern encodes uncertainty.</a:t>
            </a:r>
          </a:p>
        </p:txBody>
      </p:sp>
      <p:sp>
        <p:nvSpPr>
          <p:cNvPr id="29" name="s5-item19">
            <a:extLst>
              <a:ext uri="{FF2B5EF4-FFF2-40B4-BE49-F238E27FC236}">
                <a16:creationId xmlns:a16="http://schemas.microsoft.com/office/drawing/2014/main" id="{23567E67-0EEC-41DE-B146-F0792199E960}"/>
              </a:ext>
            </a:extLst>
          </p:cNvPr>
          <p:cNvSpPr>
            <a:spLocks noGrp="1"/>
          </p:cNvSpPr>
          <p:nvPr/>
        </p:nvSpPr>
        <p:spPr>
          <a:xfrm>
            <a:off x="10477500" y="3048000"/>
            <a:ext cx="4191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Sampling</a:t>
            </a:r>
          </a:p>
        </p:txBody>
      </p:sp>
      <p:sp>
        <p:nvSpPr>
          <p:cNvPr id="30" name="s5-item20">
            <a:extLst>
              <a:ext uri="{FF2B5EF4-FFF2-40B4-BE49-F238E27FC236}">
                <a16:creationId xmlns:a16="http://schemas.microsoft.com/office/drawing/2014/main" id="{E7B15BD5-11DB-48E1-96EE-41F689FA834B}"/>
              </a:ext>
            </a:extLst>
          </p:cNvPr>
          <p:cNvSpPr>
            <a:spLocks noGrp="1"/>
          </p:cNvSpPr>
          <p:nvPr/>
        </p:nvSpPr>
        <p:spPr>
          <a:xfrm>
            <a:off x="10477500" y="4191000"/>
            <a:ext cx="41910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75" b="1">
                <a:solidFill>
                  <a:srgbClr val="735D9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75" b="1">
                <a:solidFill>
                  <a:srgbClr val="735D94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735D94"/>
                </a:solidFill>
                <a:latin typeface="Arial"/>
                <a:ea typeface="Arial"/>
                <a:cs typeface="Arial"/>
              </a:rPr>
              <a:t>A   A   B   A</a:t>
            </a:r>
          </a:p>
        </p:txBody>
      </p:sp>
      <p:sp>
        <p:nvSpPr>
          <p:cNvPr id="31" name="s5-item21">
            <a:extLst>
              <a:ext uri="{FF2B5EF4-FFF2-40B4-BE49-F238E27FC236}">
                <a16:creationId xmlns:a16="http://schemas.microsoft.com/office/drawing/2014/main" id="{9643E129-6006-4608-A4C6-1D5DAE50DEAB}"/>
              </a:ext>
            </a:extLst>
          </p:cNvPr>
          <p:cNvSpPr>
            <a:spLocks noGrp="1"/>
          </p:cNvSpPr>
          <p:nvPr/>
        </p:nvSpPr>
        <p:spPr>
          <a:xfrm>
            <a:off x="10477500" y="6096000"/>
            <a:ext cx="4191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4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4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Frequencies encode uncertainty.</a:t>
            </a:r>
          </a:p>
        </p:txBody>
      </p:sp>
      <p:sp>
        <p:nvSpPr>
          <p:cNvPr id="32" name="s5-item22">
            <a:extLst>
              <a:ext uri="{FF2B5EF4-FFF2-40B4-BE49-F238E27FC236}">
                <a16:creationId xmlns:a16="http://schemas.microsoft.com/office/drawing/2014/main" id="{95EA9705-5E01-46DA-9AAC-22910213FE8A}"/>
              </a:ext>
            </a:extLst>
          </p:cNvPr>
          <p:cNvSpPr>
            <a:spLocks noGrp="1"/>
          </p:cNvSpPr>
          <p:nvPr/>
        </p:nvSpPr>
        <p:spPr>
          <a:xfrm>
            <a:off x="762000" y="6953250"/>
            <a:ext cx="1371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evidence would show how the brain does it?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/>
      <p:bldP spid="32" grpId="0" uiExpan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6-item1">
            <a:extLst>
              <a:ext uri="{FF2B5EF4-FFF2-40B4-BE49-F238E27FC236}">
                <a16:creationId xmlns:a16="http://schemas.microsoft.com/office/drawing/2014/main" id="{C5CA18CF-2135-4150-97C6-33BC423A33B2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Puzzle 1: Authorship</a:t>
            </a:r>
          </a:p>
        </p:txBody>
      </p:sp>
      <p:sp>
        <p:nvSpPr>
          <p:cNvPr id="5" name="s6-item12">
            <a:extLst>
              <a:ext uri="{FF2B5EF4-FFF2-40B4-BE49-F238E27FC236}">
                <a16:creationId xmlns:a16="http://schemas.microsoft.com/office/drawing/2014/main" id="{2C6C9C19-2D68-447F-8FD3-9BD363C85508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1" name="s6-item11">
            <a:extLst>
              <a:ext uri="{FF2B5EF4-FFF2-40B4-BE49-F238E27FC236}">
                <a16:creationId xmlns:a16="http://schemas.microsoft.com/office/drawing/2014/main" id="{F4F82DC5-ACB7-4F01-A52F-E6FC2F27D719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Puzzle 1: Must I invent myself to be myself?</a:t>
            </a:r>
          </a:p>
        </p:txBody>
      </p:sp>
      <p:sp>
        <p:nvSpPr>
          <p:cNvPr id="12" name="s6-item2">
            <a:extLst>
              <a:ext uri="{FF2B5EF4-FFF2-40B4-BE49-F238E27FC236}">
                <a16:creationId xmlns:a16="http://schemas.microsoft.com/office/drawing/2014/main" id="{91D28280-84AA-43DD-A12B-5FEBF3C0C849}"/>
              </a:ext>
            </a:extLst>
          </p:cNvPr>
          <p:cNvSpPr>
            <a:spLocks noGrp="1"/>
          </p:cNvSpPr>
          <p:nvPr/>
        </p:nvSpPr>
        <p:spPr>
          <a:xfrm>
            <a:off x="762000" y="20002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13" name="s6-item3">
            <a:extLst>
              <a:ext uri="{FF2B5EF4-FFF2-40B4-BE49-F238E27FC236}">
                <a16:creationId xmlns:a16="http://schemas.microsoft.com/office/drawing/2014/main" id="{11DAF539-A9F2-4B6A-A451-6C44BECC0E4A}"/>
              </a:ext>
            </a:extLst>
          </p:cNvPr>
          <p:cNvSpPr>
            <a:spLocks noGrp="1"/>
          </p:cNvSpPr>
          <p:nvPr/>
        </p:nvSpPr>
        <p:spPr>
          <a:xfrm>
            <a:off x="1524000" y="20002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 sense of self results from constructive processes in my brain.</a:t>
            </a:r>
          </a:p>
        </p:txBody>
      </p:sp>
      <p:sp>
        <p:nvSpPr>
          <p:cNvPr id="14" name="s6-item4">
            <a:extLst>
              <a:ext uri="{FF2B5EF4-FFF2-40B4-BE49-F238E27FC236}">
                <a16:creationId xmlns:a16="http://schemas.microsoft.com/office/drawing/2014/main" id="{DFADB612-9545-4CB9-B41A-94806CF07B27}"/>
              </a:ext>
            </a:extLst>
          </p:cNvPr>
          <p:cNvSpPr>
            <a:spLocks noGrp="1"/>
          </p:cNvSpPr>
          <p:nvPr/>
        </p:nvSpPr>
        <p:spPr>
          <a:xfrm>
            <a:off x="762000" y="3238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5" name="s6-item5">
            <a:extLst>
              <a:ext uri="{FF2B5EF4-FFF2-40B4-BE49-F238E27FC236}">
                <a16:creationId xmlns:a16="http://schemas.microsoft.com/office/drawing/2014/main" id="{DB6962BF-C1F9-4B69-BC86-E1EBE724E4DF}"/>
              </a:ext>
            </a:extLst>
          </p:cNvPr>
          <p:cNvSpPr>
            <a:spLocks noGrp="1"/>
          </p:cNvSpPr>
          <p:nvPr/>
        </p:nvSpPr>
        <p:spPr>
          <a:xfrm>
            <a:off x="1524000" y="3238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 do not choose or directly control many of those processes.</a:t>
            </a:r>
          </a:p>
        </p:txBody>
      </p:sp>
      <p:sp>
        <p:nvSpPr>
          <p:cNvPr id="16" name="s6-item6">
            <a:extLst>
              <a:ext uri="{FF2B5EF4-FFF2-40B4-BE49-F238E27FC236}">
                <a16:creationId xmlns:a16="http://schemas.microsoft.com/office/drawing/2014/main" id="{86030524-E551-4096-B4E8-0E1E21310CDB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17" name="s6-item7">
            <a:extLst>
              <a:ext uri="{FF2B5EF4-FFF2-40B4-BE49-F238E27FC236}">
                <a16:creationId xmlns:a16="http://schemas.microsoft.com/office/drawing/2014/main" id="{8912B3BD-00AB-4DDC-A725-90C0D6ED0389}"/>
              </a:ext>
            </a:extLst>
          </p:cNvPr>
          <p:cNvSpPr>
            <a:spLocks noGrp="1"/>
          </p:cNvSpPr>
          <p:nvPr/>
        </p:nvSpPr>
        <p:spPr>
          <a:xfrm>
            <a:off x="1524000" y="44767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An identity produced through processes I </a:t>
            </a:r>
            <a:r>
              <a:rPr lang="en-US" sz="32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neither </a:t>
            </a:r>
            <a:r>
              <a:rPr sz="32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choose </a:t>
            </a:r>
            <a:r>
              <a:rPr lang="en-US" sz="32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</a:t>
            </a:r>
            <a:r>
              <a:rPr sz="32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 control cannot genuinely be my own.</a:t>
            </a:r>
          </a:p>
        </p:txBody>
      </p:sp>
      <p:sp>
        <p:nvSpPr>
          <p:cNvPr id="18" name="s6-item8">
            <a:extLst>
              <a:ext uri="{FF2B5EF4-FFF2-40B4-BE49-F238E27FC236}">
                <a16:creationId xmlns:a16="http://schemas.microsoft.com/office/drawing/2014/main" id="{BDD05F97-251F-4271-AB0D-A347136A97D3}"/>
              </a:ext>
            </a:extLst>
          </p:cNvPr>
          <p:cNvSpPr>
            <a:spLocks noGrp="1"/>
          </p:cNvSpPr>
          <p:nvPr/>
        </p:nvSpPr>
        <p:spPr>
          <a:xfrm>
            <a:off x="762000" y="5905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9" name="s6-item9">
            <a:extLst>
              <a:ext uri="{FF2B5EF4-FFF2-40B4-BE49-F238E27FC236}">
                <a16:creationId xmlns:a16="http://schemas.microsoft.com/office/drawing/2014/main" id="{FAE6E5CC-FC75-423D-8182-9414E98C048B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 identity genuinely is my own.</a:t>
            </a:r>
          </a:p>
        </p:txBody>
      </p:sp>
    </p:spTree>
    <p:extLst>
      <p:ext uri="{BB962C8B-B14F-4D97-AF65-F5344CB8AC3E}">
        <p14:creationId xmlns:p14="http://schemas.microsoft.com/office/powerpoint/2010/main" val="77476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/>
      <p:bldP spid="15" grpId="0" uiExpand="1"/>
      <p:bldP spid="16" grpId="0" uiExpand="1"/>
      <p:bldP spid="17" grpId="0" uiExpand="1"/>
      <p:bldP spid="18" grpId="0" uiExpand="1"/>
      <p:bldP spid="19" grpId="0" uiExpan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7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When a hand feels like yours</a:t>
            </a:r>
          </a:p>
        </p:txBody>
      </p:sp>
      <p:sp>
        <p:nvSpPr>
          <p:cNvPr id="5" name="s7-item6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8" name="s7-item3">
            <a:extLst>
              <a:ext uri="{FF2B5EF4-FFF2-40B4-BE49-F238E27FC236}">
                <a16:creationId xmlns:a16="http://schemas.microsoft.com/office/drawing/2014/main" id="{098CDB2E-36C6-40ED-A13F-B2B0C762738C}"/>
              </a:ext>
            </a:extLst>
          </p:cNvPr>
          <p:cNvSpPr>
            <a:spLocks noGrp="1"/>
          </p:cNvSpPr>
          <p:nvPr/>
        </p:nvSpPr>
        <p:spPr>
          <a:xfrm>
            <a:off x="762000" y="6572250"/>
            <a:ext cx="13716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Alana asks: If the rubber-hand illusion does not work for everyone, how strong is the evidence?</a:t>
            </a:r>
          </a:p>
        </p:txBody>
      </p:sp>
      <p:sp>
        <p:nvSpPr>
          <p:cNvPr id="9" name="s7-item4">
            <a:extLst>
              <a:ext uri="{FF2B5EF4-FFF2-40B4-BE49-F238E27FC236}">
                <a16:creationId xmlns:a16="http://schemas.microsoft.com/office/drawing/2014/main" id="{7E1736AB-46B3-42DC-A199-24821B582406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 8, figure 17</a:t>
            </a:r>
          </a:p>
        </p:txBody>
      </p:sp>
      <p:sp>
        <p:nvSpPr>
          <p:cNvPr id="10" name="s7-item5">
            <a:extLst>
              <a:ext uri="{FF2B5EF4-FFF2-40B4-BE49-F238E27FC236}">
                <a16:creationId xmlns:a16="http://schemas.microsoft.com/office/drawing/2014/main" id="{E6090A59-ED94-4BA7-8AF2-5245B20D6756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1: Must I invent myself to be myself?</a:t>
            </a:r>
          </a:p>
        </p:txBody>
      </p:sp>
      <p:pic>
        <p:nvPicPr>
          <p:cNvPr id="11" name="s7-item2" descr="Seth figure 17: hidden real hand and visible rubber hand receive synchronous touch; the right panel illustrates altered ownership">
            <a:extLst>
              <a:ext uri="{FF2B5EF4-FFF2-40B4-BE49-F238E27FC236}">
                <a16:creationId xmlns:a16="http://schemas.microsoft.com/office/drawing/2014/main" id="{BE460ABD-70E3-4B58-972E-3BB3036AC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196334" y="1809750"/>
            <a:ext cx="8847332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8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How ownership can shift</a:t>
            </a:r>
          </a:p>
        </p:txBody>
      </p:sp>
      <p:sp>
        <p:nvSpPr>
          <p:cNvPr id="5" name="s8-item13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s8-item2">
            <a:extLst>
              <a:ext uri="{FF2B5EF4-FFF2-40B4-BE49-F238E27FC236}">
                <a16:creationId xmlns:a16="http://schemas.microsoft.com/office/drawing/2014/main" id="{EB5D1228-DF29-4CAE-8171-3452F3B0E6AE}"/>
              </a:ext>
            </a:extLst>
          </p:cNvPr>
          <p:cNvSpPr>
            <a:spLocks noGrp="1"/>
          </p:cNvSpPr>
          <p:nvPr/>
        </p:nvSpPr>
        <p:spPr>
          <a:xfrm>
            <a:off x="762000" y="2047875"/>
            <a:ext cx="4095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8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8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Vision</a:t>
            </a:r>
          </a:p>
        </p:txBody>
      </p:sp>
      <p:sp>
        <p:nvSpPr>
          <p:cNvPr id="8" name="s8-item3">
            <a:extLst>
              <a:ext uri="{FF2B5EF4-FFF2-40B4-BE49-F238E27FC236}">
                <a16:creationId xmlns:a16="http://schemas.microsoft.com/office/drawing/2014/main" id="{D16534DB-C3FF-4A25-96BE-E3783C613055}"/>
              </a:ext>
            </a:extLst>
          </p:cNvPr>
          <p:cNvSpPr>
            <a:spLocks noGrp="1"/>
          </p:cNvSpPr>
          <p:nvPr/>
        </p:nvSpPr>
        <p:spPr>
          <a:xfrm>
            <a:off x="762000" y="2905125"/>
            <a:ext cx="4095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Where touch is seen</a:t>
            </a:r>
          </a:p>
        </p:txBody>
      </p:sp>
      <p:sp>
        <p:nvSpPr>
          <p:cNvPr id="9" name="s8-item4">
            <a:extLst>
              <a:ext uri="{FF2B5EF4-FFF2-40B4-BE49-F238E27FC236}">
                <a16:creationId xmlns:a16="http://schemas.microsoft.com/office/drawing/2014/main" id="{6E50A5CD-89EA-4A0E-B9F8-7998B60341B3}"/>
              </a:ext>
            </a:extLst>
          </p:cNvPr>
          <p:cNvSpPr>
            <a:spLocks noGrp="1"/>
          </p:cNvSpPr>
          <p:nvPr/>
        </p:nvSpPr>
        <p:spPr>
          <a:xfrm>
            <a:off x="5619750" y="2047875"/>
            <a:ext cx="4095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8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8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Touch</a:t>
            </a:r>
          </a:p>
        </p:txBody>
      </p:sp>
      <p:sp>
        <p:nvSpPr>
          <p:cNvPr id="10" name="s8-item5">
            <a:extLst>
              <a:ext uri="{FF2B5EF4-FFF2-40B4-BE49-F238E27FC236}">
                <a16:creationId xmlns:a16="http://schemas.microsoft.com/office/drawing/2014/main" id="{5F84CEFF-29D6-42AF-823A-F7049209A046}"/>
              </a:ext>
            </a:extLst>
          </p:cNvPr>
          <p:cNvSpPr>
            <a:spLocks noGrp="1"/>
          </p:cNvSpPr>
          <p:nvPr/>
        </p:nvSpPr>
        <p:spPr>
          <a:xfrm>
            <a:off x="5619750" y="2905125"/>
            <a:ext cx="4095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Where contact is felt</a:t>
            </a:r>
          </a:p>
        </p:txBody>
      </p:sp>
      <p:sp>
        <p:nvSpPr>
          <p:cNvPr id="11" name="s8-item6">
            <a:extLst>
              <a:ext uri="{FF2B5EF4-FFF2-40B4-BE49-F238E27FC236}">
                <a16:creationId xmlns:a16="http://schemas.microsoft.com/office/drawing/2014/main" id="{9CAF3745-802E-45BB-A604-AF8A38E5B83F}"/>
              </a:ext>
            </a:extLst>
          </p:cNvPr>
          <p:cNvSpPr>
            <a:spLocks noGrp="1"/>
          </p:cNvSpPr>
          <p:nvPr/>
        </p:nvSpPr>
        <p:spPr>
          <a:xfrm>
            <a:off x="10477500" y="2047875"/>
            <a:ext cx="4191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6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6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Proprioception</a:t>
            </a:r>
          </a:p>
        </p:txBody>
      </p:sp>
      <p:sp>
        <p:nvSpPr>
          <p:cNvPr id="12" name="s8-item7">
            <a:extLst>
              <a:ext uri="{FF2B5EF4-FFF2-40B4-BE49-F238E27FC236}">
                <a16:creationId xmlns:a16="http://schemas.microsoft.com/office/drawing/2014/main" id="{21CA8839-E1E0-44CF-B9B5-95164EDE2666}"/>
              </a:ext>
            </a:extLst>
          </p:cNvPr>
          <p:cNvSpPr>
            <a:spLocks noGrp="1"/>
          </p:cNvSpPr>
          <p:nvPr/>
        </p:nvSpPr>
        <p:spPr>
          <a:xfrm>
            <a:off x="10477500" y="2905125"/>
            <a:ext cx="4095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Where the hand is</a:t>
            </a:r>
          </a:p>
        </p:txBody>
      </p:sp>
      <p:sp>
        <p:nvSpPr>
          <p:cNvPr id="13" name="s8-item8">
            <a:extLst>
              <a:ext uri="{FF2B5EF4-FFF2-40B4-BE49-F238E27FC236}">
                <a16:creationId xmlns:a16="http://schemas.microsoft.com/office/drawing/2014/main" id="{7423944A-160C-4BED-9DB4-7F10D6C76AC3}"/>
              </a:ext>
            </a:extLst>
          </p:cNvPr>
          <p:cNvSpPr>
            <a:spLocks noGrp="1"/>
          </p:cNvSpPr>
          <p:nvPr/>
        </p:nvSpPr>
        <p:spPr>
          <a:xfrm>
            <a:off x="809625" y="4381500"/>
            <a:ext cx="13430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4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 common bodily source?</a:t>
            </a:r>
          </a:p>
        </p:txBody>
      </p:sp>
      <p:sp>
        <p:nvSpPr>
          <p:cNvPr id="14" name="s8-item9">
            <a:extLst>
              <a:ext uri="{FF2B5EF4-FFF2-40B4-BE49-F238E27FC236}">
                <a16:creationId xmlns:a16="http://schemas.microsoft.com/office/drawing/2014/main" id="{98A41FEB-5D38-4CFF-A21A-2CEB95B8B53A}"/>
              </a:ext>
            </a:extLst>
          </p:cNvPr>
          <p:cNvSpPr>
            <a:spLocks noGrp="1"/>
          </p:cNvSpPr>
          <p:nvPr/>
        </p:nvSpPr>
        <p:spPr>
          <a:xfrm>
            <a:off x="809625" y="5476875"/>
            <a:ext cx="13335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Seth’s account: the brain infers which body is mine.</a:t>
            </a:r>
          </a:p>
        </p:txBody>
      </p:sp>
      <p:sp>
        <p:nvSpPr>
          <p:cNvPr id="16" name="s8-item11">
            <a:extLst>
              <a:ext uri="{FF2B5EF4-FFF2-40B4-BE49-F238E27FC236}">
                <a16:creationId xmlns:a16="http://schemas.microsoft.com/office/drawing/2014/main" id="{362F20AC-A609-4CD4-9058-D97B52EDA752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 8</a:t>
            </a:r>
          </a:p>
        </p:txBody>
      </p:sp>
      <p:sp>
        <p:nvSpPr>
          <p:cNvPr id="17" name="s8-item12">
            <a:extLst>
              <a:ext uri="{FF2B5EF4-FFF2-40B4-BE49-F238E27FC236}">
                <a16:creationId xmlns:a16="http://schemas.microsoft.com/office/drawing/2014/main" id="{9E7F6D14-4B92-4B41-978C-341FC6BCBDD1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1: Must I invent myself to be myself?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/>
      <p:bldP spid="14" grpId="0" uiExpan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9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parts of self-experience</a:t>
            </a:r>
          </a:p>
        </p:txBody>
      </p:sp>
      <p:sp>
        <p:nvSpPr>
          <p:cNvPr id="5" name="s9-item15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s9-item2">
            <a:extLst>
              <a:ext uri="{FF2B5EF4-FFF2-40B4-BE49-F238E27FC236}">
                <a16:creationId xmlns:a16="http://schemas.microsoft.com/office/drawing/2014/main" id="{F52CCAF7-8031-4830-9741-63B8404883CE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4667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Bodily ownership</a:t>
            </a:r>
          </a:p>
        </p:txBody>
      </p:sp>
      <p:sp>
        <p:nvSpPr>
          <p:cNvPr id="8" name="s9-item3">
            <a:extLst>
              <a:ext uri="{FF2B5EF4-FFF2-40B4-BE49-F238E27FC236}">
                <a16:creationId xmlns:a16="http://schemas.microsoft.com/office/drawing/2014/main" id="{FFCC85FA-9E6C-41EA-8A81-0BE8CCC1E7A9}"/>
              </a:ext>
            </a:extLst>
          </p:cNvPr>
          <p:cNvSpPr>
            <a:spLocks noGrp="1"/>
          </p:cNvSpPr>
          <p:nvPr/>
        </p:nvSpPr>
        <p:spPr>
          <a:xfrm>
            <a:off x="6191250" y="1952625"/>
            <a:ext cx="81915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This body feels like mine.</a:t>
            </a:r>
          </a:p>
        </p:txBody>
      </p:sp>
      <p:sp>
        <p:nvSpPr>
          <p:cNvPr id="9" name="s9-item4">
            <a:extLst>
              <a:ext uri="{FF2B5EF4-FFF2-40B4-BE49-F238E27FC236}">
                <a16:creationId xmlns:a16="http://schemas.microsoft.com/office/drawing/2014/main" id="{8B0EA62C-0BFC-4B03-9949-CE3AD377FD02}"/>
              </a:ext>
            </a:extLst>
          </p:cNvPr>
          <p:cNvSpPr>
            <a:spLocks noGrp="1"/>
          </p:cNvSpPr>
          <p:nvPr/>
        </p:nvSpPr>
        <p:spPr>
          <a:xfrm>
            <a:off x="809625" y="2952750"/>
            <a:ext cx="4667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Perspective</a:t>
            </a:r>
          </a:p>
        </p:txBody>
      </p:sp>
      <p:sp>
        <p:nvSpPr>
          <p:cNvPr id="10" name="s9-item5">
            <a:extLst>
              <a:ext uri="{FF2B5EF4-FFF2-40B4-BE49-F238E27FC236}">
                <a16:creationId xmlns:a16="http://schemas.microsoft.com/office/drawing/2014/main" id="{6A040941-C039-49C4-B11B-1FCD0E6D754F}"/>
              </a:ext>
            </a:extLst>
          </p:cNvPr>
          <p:cNvSpPr>
            <a:spLocks noGrp="1"/>
          </p:cNvSpPr>
          <p:nvPr/>
        </p:nvSpPr>
        <p:spPr>
          <a:xfrm>
            <a:off x="6191250" y="2952750"/>
            <a:ext cx="81915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experience the world from here.</a:t>
            </a:r>
          </a:p>
        </p:txBody>
      </p:sp>
      <p:sp>
        <p:nvSpPr>
          <p:cNvPr id="11" name="s9-item6">
            <a:extLst>
              <a:ext uri="{FF2B5EF4-FFF2-40B4-BE49-F238E27FC236}">
                <a16:creationId xmlns:a16="http://schemas.microsoft.com/office/drawing/2014/main" id="{615B5E4B-2025-4821-BE16-3968C4DB9589}"/>
              </a:ext>
            </a:extLst>
          </p:cNvPr>
          <p:cNvSpPr>
            <a:spLocks noGrp="1"/>
          </p:cNvSpPr>
          <p:nvPr/>
        </p:nvSpPr>
        <p:spPr>
          <a:xfrm>
            <a:off x="809625" y="3952875"/>
            <a:ext cx="4667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Agency</a:t>
            </a:r>
          </a:p>
        </p:txBody>
      </p:sp>
      <p:sp>
        <p:nvSpPr>
          <p:cNvPr id="12" name="s9-item7">
            <a:extLst>
              <a:ext uri="{FF2B5EF4-FFF2-40B4-BE49-F238E27FC236}">
                <a16:creationId xmlns:a16="http://schemas.microsoft.com/office/drawing/2014/main" id="{277C75E8-E558-44D8-877C-290E0DC510BC}"/>
              </a:ext>
            </a:extLst>
          </p:cNvPr>
          <p:cNvSpPr>
            <a:spLocks noGrp="1"/>
          </p:cNvSpPr>
          <p:nvPr/>
        </p:nvSpPr>
        <p:spPr>
          <a:xfrm>
            <a:off x="6191250" y="3952875"/>
            <a:ext cx="81915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experience myself as acting.</a:t>
            </a:r>
          </a:p>
        </p:txBody>
      </p:sp>
      <p:sp>
        <p:nvSpPr>
          <p:cNvPr id="13" name="s9-item8">
            <a:extLst>
              <a:ext uri="{FF2B5EF4-FFF2-40B4-BE49-F238E27FC236}">
                <a16:creationId xmlns:a16="http://schemas.microsoft.com/office/drawing/2014/main" id="{3D33CD33-1E14-4838-9758-E9027524645D}"/>
              </a:ext>
            </a:extLst>
          </p:cNvPr>
          <p:cNvSpPr>
            <a:spLocks noGrp="1"/>
          </p:cNvSpPr>
          <p:nvPr/>
        </p:nvSpPr>
        <p:spPr>
          <a:xfrm>
            <a:off x="809625" y="4953000"/>
            <a:ext cx="4667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Narrative identity</a:t>
            </a:r>
          </a:p>
        </p:txBody>
      </p:sp>
      <p:sp>
        <p:nvSpPr>
          <p:cNvPr id="14" name="s9-item9">
            <a:extLst>
              <a:ext uri="{FF2B5EF4-FFF2-40B4-BE49-F238E27FC236}">
                <a16:creationId xmlns:a16="http://schemas.microsoft.com/office/drawing/2014/main" id="{BF526A78-CDB8-433A-A93C-F319A1B5A963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81915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have a remembered past and a future.</a:t>
            </a:r>
          </a:p>
        </p:txBody>
      </p:sp>
      <p:sp>
        <p:nvSpPr>
          <p:cNvPr id="15" name="s9-item10">
            <a:extLst>
              <a:ext uri="{FF2B5EF4-FFF2-40B4-BE49-F238E27FC236}">
                <a16:creationId xmlns:a16="http://schemas.microsoft.com/office/drawing/2014/main" id="{C4FE31B4-3356-4FA5-A393-A6A2F3285F13}"/>
              </a:ext>
            </a:extLst>
          </p:cNvPr>
          <p:cNvSpPr>
            <a:spLocks noGrp="1"/>
          </p:cNvSpPr>
          <p:nvPr/>
        </p:nvSpPr>
        <p:spPr>
          <a:xfrm>
            <a:off x="809625" y="5953125"/>
            <a:ext cx="46672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Social identity</a:t>
            </a:r>
          </a:p>
        </p:txBody>
      </p:sp>
      <p:sp>
        <p:nvSpPr>
          <p:cNvPr id="16" name="s9-item11">
            <a:extLst>
              <a:ext uri="{FF2B5EF4-FFF2-40B4-BE49-F238E27FC236}">
                <a16:creationId xmlns:a16="http://schemas.microsoft.com/office/drawing/2014/main" id="{C3DDDD42-7CEC-4A3C-9BBB-9B466524F2A9}"/>
              </a:ext>
            </a:extLst>
          </p:cNvPr>
          <p:cNvSpPr>
            <a:spLocks noGrp="1"/>
          </p:cNvSpPr>
          <p:nvPr/>
        </p:nvSpPr>
        <p:spPr>
          <a:xfrm>
            <a:off x="6191250" y="5953125"/>
            <a:ext cx="81915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experience how others see me.</a:t>
            </a:r>
          </a:p>
        </p:txBody>
      </p:sp>
      <p:sp>
        <p:nvSpPr>
          <p:cNvPr id="17" name="s9-item12">
            <a:extLst>
              <a:ext uri="{FF2B5EF4-FFF2-40B4-BE49-F238E27FC236}">
                <a16:creationId xmlns:a16="http://schemas.microsoft.com/office/drawing/2014/main" id="{7914BC0A-2EA5-48CB-8974-DB2F174EF5A1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 8</a:t>
            </a:r>
          </a:p>
        </p:txBody>
      </p:sp>
      <p:sp>
        <p:nvSpPr>
          <p:cNvPr id="18" name="s9-item14">
            <a:extLst>
              <a:ext uri="{FF2B5EF4-FFF2-40B4-BE49-F238E27FC236}">
                <a16:creationId xmlns:a16="http://schemas.microsoft.com/office/drawing/2014/main" id="{FC712C78-5BE8-4BF8-88D2-EF54336CFDF3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1: Must I invent myself to be myself?</a:t>
            </a:r>
          </a:p>
        </p:txBody>
      </p:sp>
      <p:sp>
        <p:nvSpPr>
          <p:cNvPr id="19" name="s9-item13">
            <a:extLst>
              <a:ext uri="{FF2B5EF4-FFF2-40B4-BE49-F238E27FC236}">
                <a16:creationId xmlns:a16="http://schemas.microsoft.com/office/drawing/2014/main" id="{3346760E-79F2-4222-A023-93748E3A3671}"/>
              </a:ext>
            </a:extLst>
          </p:cNvPr>
          <p:cNvSpPr>
            <a:spLocks noGrp="1"/>
          </p:cNvSpPr>
          <p:nvPr/>
        </p:nvSpPr>
        <p:spPr>
          <a:xfrm>
            <a:off x="762000" y="6762750"/>
            <a:ext cx="1371600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3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3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Sarah asks: Can we control how much others’ perceptions shape our sense of self?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/>
      <p:bldP spid="12" grpId="0" uiExpand="1"/>
      <p:bldP spid="13" grpId="0" uiExpand="1"/>
      <p:bldP spid="14" grpId="0" uiExpand="1"/>
      <p:bldP spid="15" grpId="0" uiExpand="1"/>
      <p:bldP spid="16" grpId="0" uiExpand="1"/>
      <p:bldP spid="19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0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Where am I?</a:t>
            </a:r>
          </a:p>
        </p:txBody>
      </p:sp>
      <p:sp>
        <p:nvSpPr>
          <p:cNvPr id="5" name="s10-item8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8" name="s10-item3">
            <a:extLst>
              <a:ext uri="{FF2B5EF4-FFF2-40B4-BE49-F238E27FC236}">
                <a16:creationId xmlns:a16="http://schemas.microsoft.com/office/drawing/2014/main" id="{E8B65D3C-9799-46B2-8A90-27977A6AEDA9}"/>
              </a:ext>
            </a:extLst>
          </p:cNvPr>
          <p:cNvSpPr>
            <a:spLocks noGrp="1"/>
          </p:cNvSpPr>
          <p:nvPr/>
        </p:nvSpPr>
        <p:spPr>
          <a:xfrm>
            <a:off x="8286750" y="2143125"/>
            <a:ext cx="61912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Temporoparietal junction</a:t>
            </a:r>
          </a:p>
        </p:txBody>
      </p:sp>
      <p:sp>
        <p:nvSpPr>
          <p:cNvPr id="9" name="s10-item4">
            <a:extLst>
              <a:ext uri="{FF2B5EF4-FFF2-40B4-BE49-F238E27FC236}">
                <a16:creationId xmlns:a16="http://schemas.microsoft.com/office/drawing/2014/main" id="{2EAB350E-A853-47A4-BFE8-9230C8B8E982}"/>
              </a:ext>
            </a:extLst>
          </p:cNvPr>
          <p:cNvSpPr>
            <a:spLocks noGrp="1"/>
          </p:cNvSpPr>
          <p:nvPr/>
        </p:nvSpPr>
        <p:spPr>
          <a:xfrm>
            <a:off x="8334375" y="3381375"/>
            <a:ext cx="614362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Integrates information</a:t>
            </a:r>
          </a:p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about the body in space</a:t>
            </a:r>
          </a:p>
        </p:txBody>
      </p:sp>
      <p:sp>
        <p:nvSpPr>
          <p:cNvPr id="10" name="s10-item5">
            <a:extLst>
              <a:ext uri="{FF2B5EF4-FFF2-40B4-BE49-F238E27FC236}">
                <a16:creationId xmlns:a16="http://schemas.microsoft.com/office/drawing/2014/main" id="{44BB8792-D801-4E0F-8CB7-A996F8EECE4C}"/>
              </a:ext>
            </a:extLst>
          </p:cNvPr>
          <p:cNvSpPr>
            <a:spLocks noGrp="1"/>
          </p:cNvSpPr>
          <p:nvPr/>
        </p:nvSpPr>
        <p:spPr>
          <a:xfrm>
            <a:off x="8334375" y="5429250"/>
            <a:ext cx="60960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Stimulation changed</a:t>
            </a:r>
          </a:p>
          <a:p>
            <a:pPr algn="l">
              <a:lnSpc>
                <a:spcPct val="115000"/>
              </a:lnSpc>
              <a:buNone/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reported self-location.</a:t>
            </a:r>
          </a:p>
        </p:txBody>
      </p:sp>
      <p:sp>
        <p:nvSpPr>
          <p:cNvPr id="11" name="s10-item6">
            <a:extLst>
              <a:ext uri="{FF2B5EF4-FFF2-40B4-BE49-F238E27FC236}">
                <a16:creationId xmlns:a16="http://schemas.microsoft.com/office/drawing/2014/main" id="{35D114AE-DCF8-4E89-9E93-DEEBDB96F359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PCN, figure 11.2B / Clinical stimulation evidence; see Blanke et al. (2002)</a:t>
            </a:r>
          </a:p>
        </p:txBody>
      </p:sp>
      <p:sp>
        <p:nvSpPr>
          <p:cNvPr id="12" name="s10-item7">
            <a:extLst>
              <a:ext uri="{FF2B5EF4-FFF2-40B4-BE49-F238E27FC236}">
                <a16:creationId xmlns:a16="http://schemas.microsoft.com/office/drawing/2014/main" id="{EDEF71D7-5BE8-4BE3-A9E8-9FA34D2D592D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1: Must I invent myself to be myself?</a:t>
            </a:r>
          </a:p>
        </p:txBody>
      </p:sp>
      <p:pic>
        <p:nvPicPr>
          <p:cNvPr id="13" name="s10-item2" descr="PCN figure 11.2B: cortical stimulation sites and response legend in an epilepsy patient">
            <a:extLst>
              <a:ext uri="{FF2B5EF4-FFF2-40B4-BE49-F238E27FC236}">
                <a16:creationId xmlns:a16="http://schemas.microsoft.com/office/drawing/2014/main" id="{64414553-BEB3-4B98-9F5A-69EF3E7F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2605768"/>
            <a:ext cx="7239000" cy="33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1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does the evidence support?</a:t>
            </a:r>
          </a:p>
        </p:txBody>
      </p:sp>
      <p:sp>
        <p:nvSpPr>
          <p:cNvPr id="5" name="s11-item7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4" name="s11-item6">
            <a:extLst>
              <a:ext uri="{FF2B5EF4-FFF2-40B4-BE49-F238E27FC236}">
                <a16:creationId xmlns:a16="http://schemas.microsoft.com/office/drawing/2014/main" id="{FAC29863-6637-4FAA-9094-D732A0207F6D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1: Must I invent myself to be myself?</a:t>
            </a:r>
          </a:p>
        </p:txBody>
      </p:sp>
      <p:sp>
        <p:nvSpPr>
          <p:cNvPr id="16" name="s11-item2">
            <a:extLst>
              <a:ext uri="{FF2B5EF4-FFF2-40B4-BE49-F238E27FC236}">
                <a16:creationId xmlns:a16="http://schemas.microsoft.com/office/drawing/2014/main" id="{4FDF2FF0-04E3-4516-87AF-B0832F85E108}"/>
              </a:ext>
            </a:extLst>
          </p:cNvPr>
          <p:cNvSpPr>
            <a:spLocks noGrp="1"/>
          </p:cNvSpPr>
          <p:nvPr/>
        </p:nvSpPr>
        <p:spPr>
          <a:xfrm>
            <a:off x="762000" y="2143125"/>
            <a:ext cx="13716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0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0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Ownership and perspective can change.</a:t>
            </a:r>
          </a:p>
        </p:txBody>
      </p:sp>
      <p:sp>
        <p:nvSpPr>
          <p:cNvPr id="17" name="s11-item3">
            <a:extLst>
              <a:ext uri="{FF2B5EF4-FFF2-40B4-BE49-F238E27FC236}">
                <a16:creationId xmlns:a16="http://schemas.microsoft.com/office/drawing/2014/main" id="{5C038411-DA94-446B-B3BC-82B9583EEB5C}"/>
              </a:ext>
            </a:extLst>
          </p:cNvPr>
          <p:cNvSpPr>
            <a:spLocks noGrp="1"/>
          </p:cNvSpPr>
          <p:nvPr/>
        </p:nvSpPr>
        <p:spPr>
          <a:xfrm>
            <a:off x="809625" y="3333750"/>
            <a:ext cx="133350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These experiences depend on processes we do not</a:t>
            </a:r>
          </a:p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deliberately choose.</a:t>
            </a:r>
          </a:p>
        </p:txBody>
      </p:sp>
      <p:sp>
        <p:nvSpPr>
          <p:cNvPr id="18" name="s11-item4">
            <a:extLst>
              <a:ext uri="{FF2B5EF4-FFF2-40B4-BE49-F238E27FC236}">
                <a16:creationId xmlns:a16="http://schemas.microsoft.com/office/drawing/2014/main" id="{392B304D-3FDF-439B-B03E-7554D798CE3E}"/>
              </a:ext>
            </a:extLst>
          </p:cNvPr>
          <p:cNvSpPr>
            <a:spLocks noGrp="1"/>
          </p:cNvSpPr>
          <p:nvPr/>
        </p:nvSpPr>
        <p:spPr>
          <a:xfrm>
            <a:off x="762000" y="5238750"/>
            <a:ext cx="137160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6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6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Does that make an identity less genuinely mine?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2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Puzzle 1 revisited</a:t>
            </a:r>
          </a:p>
        </p:txBody>
      </p:sp>
      <p:sp>
        <p:nvSpPr>
          <p:cNvPr id="5" name="s12-item12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4" name="s12-item11">
            <a:extLst>
              <a:ext uri="{FF2B5EF4-FFF2-40B4-BE49-F238E27FC236}">
                <a16:creationId xmlns:a16="http://schemas.microsoft.com/office/drawing/2014/main" id="{FAC29863-6637-4FAA-9094-D732A0207F6D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1: Must I invent myself to be myself?</a:t>
            </a:r>
          </a:p>
        </p:txBody>
      </p:sp>
      <p:sp>
        <p:nvSpPr>
          <p:cNvPr id="16" name="s12-item2">
            <a:extLst>
              <a:ext uri="{FF2B5EF4-FFF2-40B4-BE49-F238E27FC236}">
                <a16:creationId xmlns:a16="http://schemas.microsoft.com/office/drawing/2014/main" id="{F7D5B6A0-2CCA-4CAF-A083-814DB4EFB573}"/>
              </a:ext>
            </a:extLst>
          </p:cNvPr>
          <p:cNvSpPr>
            <a:spLocks noGrp="1"/>
          </p:cNvSpPr>
          <p:nvPr/>
        </p:nvSpPr>
        <p:spPr>
          <a:xfrm>
            <a:off x="762000" y="20002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17" name="s12-item3">
            <a:extLst>
              <a:ext uri="{FF2B5EF4-FFF2-40B4-BE49-F238E27FC236}">
                <a16:creationId xmlns:a16="http://schemas.microsoft.com/office/drawing/2014/main" id="{1376E3C7-DEDC-476C-8D13-5A9B1802987A}"/>
              </a:ext>
            </a:extLst>
          </p:cNvPr>
          <p:cNvSpPr>
            <a:spLocks noGrp="1"/>
          </p:cNvSpPr>
          <p:nvPr/>
        </p:nvSpPr>
        <p:spPr>
          <a:xfrm>
            <a:off x="1524000" y="20002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My sense of self results from constructive processes in my brain.</a:t>
            </a:r>
          </a:p>
        </p:txBody>
      </p:sp>
      <p:sp>
        <p:nvSpPr>
          <p:cNvPr id="18" name="s12-item4">
            <a:extLst>
              <a:ext uri="{FF2B5EF4-FFF2-40B4-BE49-F238E27FC236}">
                <a16:creationId xmlns:a16="http://schemas.microsoft.com/office/drawing/2014/main" id="{B9A87824-EA3D-4922-9500-8D177B97C6FA}"/>
              </a:ext>
            </a:extLst>
          </p:cNvPr>
          <p:cNvSpPr>
            <a:spLocks noGrp="1"/>
          </p:cNvSpPr>
          <p:nvPr/>
        </p:nvSpPr>
        <p:spPr>
          <a:xfrm>
            <a:off x="762000" y="3238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9" name="s12-item5">
            <a:extLst>
              <a:ext uri="{FF2B5EF4-FFF2-40B4-BE49-F238E27FC236}">
                <a16:creationId xmlns:a16="http://schemas.microsoft.com/office/drawing/2014/main" id="{CC179330-6254-42CA-AFC9-70732BC1308E}"/>
              </a:ext>
            </a:extLst>
          </p:cNvPr>
          <p:cNvSpPr>
            <a:spLocks noGrp="1"/>
          </p:cNvSpPr>
          <p:nvPr/>
        </p:nvSpPr>
        <p:spPr>
          <a:xfrm>
            <a:off x="1524000" y="3238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do not choose or directly control many of those processes.</a:t>
            </a:r>
          </a:p>
        </p:txBody>
      </p:sp>
      <p:sp>
        <p:nvSpPr>
          <p:cNvPr id="20" name="s12-item6">
            <a:extLst>
              <a:ext uri="{FF2B5EF4-FFF2-40B4-BE49-F238E27FC236}">
                <a16:creationId xmlns:a16="http://schemas.microsoft.com/office/drawing/2014/main" id="{064A6B7A-1AFD-4383-9AC8-437AFB9E4356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AD493E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21" name="s12-item7">
            <a:extLst>
              <a:ext uri="{FF2B5EF4-FFF2-40B4-BE49-F238E27FC236}">
                <a16:creationId xmlns:a16="http://schemas.microsoft.com/office/drawing/2014/main" id="{4046E3FB-78E3-4DC7-A100-5431DE969953}"/>
              </a:ext>
            </a:extLst>
          </p:cNvPr>
          <p:cNvSpPr>
            <a:spLocks noGrp="1"/>
          </p:cNvSpPr>
          <p:nvPr/>
        </p:nvSpPr>
        <p:spPr>
          <a:xfrm>
            <a:off x="1524000" y="44767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AD493E"/>
                </a:solidFill>
                <a:latin typeface="Arial"/>
                <a:ea typeface="Arial"/>
                <a:cs typeface="Arial"/>
              </a:rPr>
              <a:t>An identity produced through processes I do not choose or control cannot genuinely be my own.</a:t>
            </a:r>
          </a:p>
        </p:txBody>
      </p:sp>
      <p:sp>
        <p:nvSpPr>
          <p:cNvPr id="22" name="s12-item8">
            <a:extLst>
              <a:ext uri="{FF2B5EF4-FFF2-40B4-BE49-F238E27FC236}">
                <a16:creationId xmlns:a16="http://schemas.microsoft.com/office/drawing/2014/main" id="{C08F1D98-ABF9-4E6A-B5FF-5389FF0CA955}"/>
              </a:ext>
            </a:extLst>
          </p:cNvPr>
          <p:cNvSpPr>
            <a:spLocks noGrp="1"/>
          </p:cNvSpPr>
          <p:nvPr/>
        </p:nvSpPr>
        <p:spPr>
          <a:xfrm>
            <a:off x="762000" y="5905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23" name="s12-item9">
            <a:extLst>
              <a:ext uri="{FF2B5EF4-FFF2-40B4-BE49-F238E27FC236}">
                <a16:creationId xmlns:a16="http://schemas.microsoft.com/office/drawing/2014/main" id="{FAAEA2DC-3BB8-4D7A-A94E-7EC87FDB23D5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My identity genuinely is my own.</a:t>
            </a:r>
          </a:p>
        </p:txBody>
      </p:sp>
      <p:sp>
        <p:nvSpPr>
          <p:cNvPr id="24" name="s12-item10">
            <a:extLst>
              <a:ext uri="{FF2B5EF4-FFF2-40B4-BE49-F238E27FC236}">
                <a16:creationId xmlns:a16="http://schemas.microsoft.com/office/drawing/2014/main" id="{9F494EC4-3498-4651-B1DB-9C479DDA4FC8}"/>
              </a:ext>
            </a:extLst>
          </p:cNvPr>
          <p:cNvSpPr>
            <a:spLocks noGrp="1"/>
          </p:cNvSpPr>
          <p:nvPr/>
        </p:nvSpPr>
        <p:spPr>
          <a:xfrm>
            <a:off x="762000" y="7191375"/>
            <a:ext cx="13716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3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3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Emily asks: If brain processes shape our identity, how much control do we have over who we become?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3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reality of a constructed self</a:t>
            </a:r>
          </a:p>
        </p:txBody>
      </p:sp>
      <p:sp>
        <p:nvSpPr>
          <p:cNvPr id="5" name="s13-item6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14" name="s13-item5">
            <a:extLst>
              <a:ext uri="{FF2B5EF4-FFF2-40B4-BE49-F238E27FC236}">
                <a16:creationId xmlns:a16="http://schemas.microsoft.com/office/drawing/2014/main" id="{FAC29863-6637-4FAA-9094-D732A0207F6D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From authorship to the reality of a subject</a:t>
            </a:r>
          </a:p>
        </p:txBody>
      </p:sp>
      <p:sp>
        <p:nvSpPr>
          <p:cNvPr id="16" name="s13-item2">
            <a:extLst>
              <a:ext uri="{FF2B5EF4-FFF2-40B4-BE49-F238E27FC236}">
                <a16:creationId xmlns:a16="http://schemas.microsoft.com/office/drawing/2014/main" id="{9901EED8-0BEE-45A3-84C0-946FC2D70F4B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137160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7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7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Unchosen construction can still feel genuinely mine.</a:t>
            </a:r>
          </a:p>
        </p:txBody>
      </p:sp>
      <p:sp>
        <p:nvSpPr>
          <p:cNvPr id="17" name="s13-item3">
            <a:extLst>
              <a:ext uri="{FF2B5EF4-FFF2-40B4-BE49-F238E27FC236}">
                <a16:creationId xmlns:a16="http://schemas.microsoft.com/office/drawing/2014/main" id="{AAB54228-FE15-48E2-A71C-6F2F7AD894D7}"/>
              </a:ext>
            </a:extLst>
          </p:cNvPr>
          <p:cNvSpPr>
            <a:spLocks noGrp="1"/>
          </p:cNvSpPr>
          <p:nvPr/>
        </p:nvSpPr>
        <p:spPr>
          <a:xfrm>
            <a:off x="809625" y="3952875"/>
            <a:ext cx="13335000" cy="152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Does that establish a real subject,</a:t>
            </a:r>
          </a:p>
          <a:p>
            <a:pPr algn="l">
              <a:lnSpc>
                <a:spcPct val="115000"/>
              </a:lnSpc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or an experience of one?</a:t>
            </a:r>
          </a:p>
        </p:txBody>
      </p:sp>
      <p:sp>
        <p:nvSpPr>
          <p:cNvPr id="18" name="s13-item4">
            <a:extLst>
              <a:ext uri="{FF2B5EF4-FFF2-40B4-BE49-F238E27FC236}">
                <a16:creationId xmlns:a16="http://schemas.microsoft.com/office/drawing/2014/main" id="{8F8A8C22-664B-400F-BE43-181BC2AC09FC}"/>
              </a:ext>
            </a:extLst>
          </p:cNvPr>
          <p:cNvSpPr>
            <a:spLocks noGrp="1"/>
          </p:cNvSpPr>
          <p:nvPr/>
        </p:nvSpPr>
        <p:spPr>
          <a:xfrm>
            <a:off x="809625" y="6381750"/>
            <a:ext cx="1323975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7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7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Mackenzie asks: Does the brain create our sense of self, or does the self exist independently?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/>
      <p:bldP spid="18" grpId="0" uiExpan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4-item1">
            <a:extLst>
              <a:ext uri="{FF2B5EF4-FFF2-40B4-BE49-F238E27FC236}">
                <a16:creationId xmlns:a16="http://schemas.microsoft.com/office/drawing/2014/main" id="{C5CA18CF-2135-4150-97C6-33BC423A33B2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Puzzle 2: Reality and value</a:t>
            </a:r>
          </a:p>
        </p:txBody>
      </p:sp>
      <p:sp>
        <p:nvSpPr>
          <p:cNvPr id="5" name="s14-item12">
            <a:extLst>
              <a:ext uri="{FF2B5EF4-FFF2-40B4-BE49-F238E27FC236}">
                <a16:creationId xmlns:a16="http://schemas.microsoft.com/office/drawing/2014/main" id="{2C6C9C19-2D68-447F-8FD3-9BD363C85508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1" name="s14-item11">
            <a:extLst>
              <a:ext uri="{FF2B5EF4-FFF2-40B4-BE49-F238E27FC236}">
                <a16:creationId xmlns:a16="http://schemas.microsoft.com/office/drawing/2014/main" id="{F4F82DC5-ACB7-4F01-A52F-E6FC2F27D719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  <p:sp>
        <p:nvSpPr>
          <p:cNvPr id="12" name="s14-item2">
            <a:extLst>
              <a:ext uri="{FF2B5EF4-FFF2-40B4-BE49-F238E27FC236}">
                <a16:creationId xmlns:a16="http://schemas.microsoft.com/office/drawing/2014/main" id="{84149AC0-5F93-4417-8347-07412EB22A98}"/>
              </a:ext>
            </a:extLst>
          </p:cNvPr>
          <p:cNvSpPr>
            <a:spLocks noGrp="1"/>
          </p:cNvSpPr>
          <p:nvPr/>
        </p:nvSpPr>
        <p:spPr>
          <a:xfrm>
            <a:off x="762000" y="20002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13" name="s14-item3">
            <a:extLst>
              <a:ext uri="{FF2B5EF4-FFF2-40B4-BE49-F238E27FC236}">
                <a16:creationId xmlns:a16="http://schemas.microsoft.com/office/drawing/2014/main" id="{8C4BEF72-EF47-4BD3-AEF8-B720AA129657}"/>
              </a:ext>
            </a:extLst>
          </p:cNvPr>
          <p:cNvSpPr>
            <a:spLocks noGrp="1"/>
          </p:cNvSpPr>
          <p:nvPr/>
        </p:nvSpPr>
        <p:spPr>
          <a:xfrm>
            <a:off x="1524000" y="20002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 self is constructed by my brain.</a:t>
            </a:r>
          </a:p>
        </p:txBody>
      </p:sp>
      <p:sp>
        <p:nvSpPr>
          <p:cNvPr id="14" name="s14-item4">
            <a:extLst>
              <a:ext uri="{FF2B5EF4-FFF2-40B4-BE49-F238E27FC236}">
                <a16:creationId xmlns:a16="http://schemas.microsoft.com/office/drawing/2014/main" id="{0118BF7F-6483-41FF-8610-5D0067F5F079}"/>
              </a:ext>
            </a:extLst>
          </p:cNvPr>
          <p:cNvSpPr>
            <a:spLocks noGrp="1"/>
          </p:cNvSpPr>
          <p:nvPr/>
        </p:nvSpPr>
        <p:spPr>
          <a:xfrm>
            <a:off x="762000" y="3238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5" name="s14-item5">
            <a:extLst>
              <a:ext uri="{FF2B5EF4-FFF2-40B4-BE49-F238E27FC236}">
                <a16:creationId xmlns:a16="http://schemas.microsoft.com/office/drawing/2014/main" id="{57EEACF3-7BCA-41CA-AB72-AA803B1C04A4}"/>
              </a:ext>
            </a:extLst>
          </p:cNvPr>
          <p:cNvSpPr>
            <a:spLocks noGrp="1"/>
          </p:cNvSpPr>
          <p:nvPr/>
        </p:nvSpPr>
        <p:spPr>
          <a:xfrm>
            <a:off x="1524000" y="3238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constructed self is a fiction, rather than a real subject of experience.</a:t>
            </a:r>
          </a:p>
        </p:txBody>
      </p:sp>
      <p:sp>
        <p:nvSpPr>
          <p:cNvPr id="16" name="s14-item6">
            <a:extLst>
              <a:ext uri="{FF2B5EF4-FFF2-40B4-BE49-F238E27FC236}">
                <a16:creationId xmlns:a16="http://schemas.microsoft.com/office/drawing/2014/main" id="{A8585389-5D45-46D9-A0F1-48FBD1D99BCB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17" name="s14-item7">
            <a:extLst>
              <a:ext uri="{FF2B5EF4-FFF2-40B4-BE49-F238E27FC236}">
                <a16:creationId xmlns:a16="http://schemas.microsoft.com/office/drawing/2014/main" id="{5C157D3A-DFA0-4ED4-9D58-84704B8E21DB}"/>
              </a:ext>
            </a:extLst>
          </p:cNvPr>
          <p:cNvSpPr>
            <a:spLocks noGrp="1"/>
          </p:cNvSpPr>
          <p:nvPr/>
        </p:nvSpPr>
        <p:spPr>
          <a:xfrm>
            <a:off x="1524000" y="44767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Something can be genuinely good or bad for me only if there is a real subject for whom it is good or bad.</a:t>
            </a:r>
          </a:p>
        </p:txBody>
      </p:sp>
      <p:sp>
        <p:nvSpPr>
          <p:cNvPr id="18" name="s14-item8">
            <a:extLst>
              <a:ext uri="{FF2B5EF4-FFF2-40B4-BE49-F238E27FC236}">
                <a16:creationId xmlns:a16="http://schemas.microsoft.com/office/drawing/2014/main" id="{E6AFACA6-1590-4D4C-8B1B-44E98F322C93}"/>
              </a:ext>
            </a:extLst>
          </p:cNvPr>
          <p:cNvSpPr>
            <a:spLocks noGrp="1"/>
          </p:cNvSpPr>
          <p:nvPr/>
        </p:nvSpPr>
        <p:spPr>
          <a:xfrm>
            <a:off x="762000" y="5905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9" name="s14-item9">
            <a:extLst>
              <a:ext uri="{FF2B5EF4-FFF2-40B4-BE49-F238E27FC236}">
                <a16:creationId xmlns:a16="http://schemas.microsoft.com/office/drawing/2014/main" id="{FD4B8EF1-95AF-42F9-8744-24BE7FBB4CC0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Some things are genuinely good or bad for me: my suffering and happiness really matter.</a:t>
            </a:r>
          </a:p>
        </p:txBody>
      </p:sp>
    </p:spTree>
    <p:extLst>
      <p:ext uri="{BB962C8B-B14F-4D97-AF65-F5344CB8AC3E}">
        <p14:creationId xmlns:p14="http://schemas.microsoft.com/office/powerpoint/2010/main" val="77476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/>
      <p:bldP spid="15" grpId="0" uiExpand="1"/>
      <p:bldP spid="16" grpId="0" uiExpand="1"/>
      <p:bldP spid="17" grpId="0" uiExpand="1"/>
      <p:bldP spid="18" grpId="0" uiExpand="1"/>
      <p:bldP spid="19" grpId="0" uiExpan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5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Feeling the body from within</a:t>
            </a:r>
          </a:p>
        </p:txBody>
      </p:sp>
      <p:sp>
        <p:nvSpPr>
          <p:cNvPr id="5" name="s15-item7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7" name="s15-item2">
            <a:extLst>
              <a:ext uri="{FF2B5EF4-FFF2-40B4-BE49-F238E27FC236}">
                <a16:creationId xmlns:a16="http://schemas.microsoft.com/office/drawing/2014/main" id="{9A3A29EE-5CBB-4B80-8471-6510320A90F9}"/>
              </a:ext>
            </a:extLst>
          </p:cNvPr>
          <p:cNvSpPr>
            <a:spLocks noGrp="1"/>
          </p:cNvSpPr>
          <p:nvPr/>
        </p:nvSpPr>
        <p:spPr>
          <a:xfrm>
            <a:off x="762000" y="2286000"/>
            <a:ext cx="13716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5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5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Interoception</a:t>
            </a:r>
          </a:p>
        </p:txBody>
      </p:sp>
      <p:sp>
        <p:nvSpPr>
          <p:cNvPr id="8" name="s15-item3">
            <a:extLst>
              <a:ext uri="{FF2B5EF4-FFF2-40B4-BE49-F238E27FC236}">
                <a16:creationId xmlns:a16="http://schemas.microsoft.com/office/drawing/2014/main" id="{002BE9FE-7B84-4273-93F8-8F5DE15DDA69}"/>
              </a:ext>
            </a:extLst>
          </p:cNvPr>
          <p:cNvSpPr>
            <a:spLocks noGrp="1"/>
          </p:cNvSpPr>
          <p:nvPr/>
        </p:nvSpPr>
        <p:spPr>
          <a:xfrm>
            <a:off x="809625" y="3571875"/>
            <a:ext cx="13144500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3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3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Sensing the body’s internal</a:t>
            </a:r>
          </a:p>
          <a:p>
            <a:pPr algn="l">
              <a:lnSpc>
                <a:spcPct val="115000"/>
              </a:lnSpc>
              <a:buNone/>
              <a:defRPr sz="43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physiological condition</a:t>
            </a:r>
          </a:p>
        </p:txBody>
      </p:sp>
      <p:sp>
        <p:nvSpPr>
          <p:cNvPr id="9" name="s15-item4">
            <a:extLst>
              <a:ext uri="{FF2B5EF4-FFF2-40B4-BE49-F238E27FC236}">
                <a16:creationId xmlns:a16="http://schemas.microsoft.com/office/drawing/2014/main" id="{B351829D-D074-43A3-A75D-A67AFDFCC88F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31445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0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Bodily signals can guide regulation</a:t>
            </a:r>
          </a:p>
          <a:p>
            <a:pPr algn="l">
              <a:lnSpc>
                <a:spcPct val="115000"/>
              </a:lnSpc>
              <a:buNone/>
              <a:defRPr sz="30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0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without becoming conscious feelings.</a:t>
            </a:r>
          </a:p>
        </p:txBody>
      </p:sp>
      <p:sp>
        <p:nvSpPr>
          <p:cNvPr id="10" name="s15-item5">
            <a:extLst>
              <a:ext uri="{FF2B5EF4-FFF2-40B4-BE49-F238E27FC236}">
                <a16:creationId xmlns:a16="http://schemas.microsoft.com/office/drawing/2014/main" id="{427A23A3-9873-4478-AD78-BC8508B23F3D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 9 / PCN, pp. 364–365 / Neuroscience, p. 478</a:t>
            </a:r>
          </a:p>
        </p:txBody>
      </p:sp>
      <p:sp>
        <p:nvSpPr>
          <p:cNvPr id="11" name="s15-item6">
            <a:extLst>
              <a:ext uri="{FF2B5EF4-FFF2-40B4-BE49-F238E27FC236}">
                <a16:creationId xmlns:a16="http://schemas.microsoft.com/office/drawing/2014/main" id="{5E4D9E35-8877-4009-AB09-38EFA73233BB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6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body’s regulation network</a:t>
            </a:r>
          </a:p>
        </p:txBody>
      </p:sp>
      <p:sp>
        <p:nvSpPr>
          <p:cNvPr id="5" name="s16-item12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7" name="s16-item2">
            <a:extLst>
              <a:ext uri="{FF2B5EF4-FFF2-40B4-BE49-F238E27FC236}">
                <a16:creationId xmlns:a16="http://schemas.microsoft.com/office/drawing/2014/main" id="{3D0698DD-2562-401E-950C-4044EFA7B9DE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6572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Brainstem</a:t>
            </a:r>
          </a:p>
        </p:txBody>
      </p:sp>
      <p:sp>
        <p:nvSpPr>
          <p:cNvPr id="8" name="s16-item3">
            <a:extLst>
              <a:ext uri="{FF2B5EF4-FFF2-40B4-BE49-F238E27FC236}">
                <a16:creationId xmlns:a16="http://schemas.microsoft.com/office/drawing/2014/main" id="{3D523E39-B656-40B5-ADD3-3FA1033354D2}"/>
              </a:ext>
            </a:extLst>
          </p:cNvPr>
          <p:cNvSpPr>
            <a:spLocks noGrp="1"/>
          </p:cNvSpPr>
          <p:nvPr/>
        </p:nvSpPr>
        <p:spPr>
          <a:xfrm>
            <a:off x="809625" y="2619375"/>
            <a:ext cx="6191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Relays and autonomic responses</a:t>
            </a:r>
          </a:p>
        </p:txBody>
      </p:sp>
      <p:sp>
        <p:nvSpPr>
          <p:cNvPr id="9" name="s16-item4">
            <a:extLst>
              <a:ext uri="{FF2B5EF4-FFF2-40B4-BE49-F238E27FC236}">
                <a16:creationId xmlns:a16="http://schemas.microsoft.com/office/drawing/2014/main" id="{6988423A-0F6D-473A-8233-D4E8077AA8E9}"/>
              </a:ext>
            </a:extLst>
          </p:cNvPr>
          <p:cNvSpPr>
            <a:spLocks noGrp="1"/>
          </p:cNvSpPr>
          <p:nvPr/>
        </p:nvSpPr>
        <p:spPr>
          <a:xfrm>
            <a:off x="762000" y="3333750"/>
            <a:ext cx="6572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Hypothalamus</a:t>
            </a:r>
          </a:p>
        </p:txBody>
      </p:sp>
      <p:sp>
        <p:nvSpPr>
          <p:cNvPr id="10" name="s16-item5">
            <a:extLst>
              <a:ext uri="{FF2B5EF4-FFF2-40B4-BE49-F238E27FC236}">
                <a16:creationId xmlns:a16="http://schemas.microsoft.com/office/drawing/2014/main" id="{5D4C21D2-997D-4956-A59A-89A0991F6BF1}"/>
              </a:ext>
            </a:extLst>
          </p:cNvPr>
          <p:cNvSpPr>
            <a:spLocks noGrp="1"/>
          </p:cNvSpPr>
          <p:nvPr/>
        </p:nvSpPr>
        <p:spPr>
          <a:xfrm>
            <a:off x="809625" y="4000500"/>
            <a:ext cx="6191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Coordination of bodily regulation</a:t>
            </a:r>
          </a:p>
        </p:txBody>
      </p:sp>
      <p:sp>
        <p:nvSpPr>
          <p:cNvPr id="11" name="s16-item6">
            <a:extLst>
              <a:ext uri="{FF2B5EF4-FFF2-40B4-BE49-F238E27FC236}">
                <a16:creationId xmlns:a16="http://schemas.microsoft.com/office/drawing/2014/main" id="{CA9760D3-4FFF-4FD0-B705-C5E74C65017A}"/>
              </a:ext>
            </a:extLst>
          </p:cNvPr>
          <p:cNvSpPr>
            <a:spLocks noGrp="1"/>
          </p:cNvSpPr>
          <p:nvPr/>
        </p:nvSpPr>
        <p:spPr>
          <a:xfrm>
            <a:off x="762000" y="4714875"/>
            <a:ext cx="6572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4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Insula and cingulate</a:t>
            </a:r>
          </a:p>
        </p:txBody>
      </p:sp>
      <p:sp>
        <p:nvSpPr>
          <p:cNvPr id="12" name="s16-item7">
            <a:extLst>
              <a:ext uri="{FF2B5EF4-FFF2-40B4-BE49-F238E27FC236}">
                <a16:creationId xmlns:a16="http://schemas.microsoft.com/office/drawing/2014/main" id="{1894A899-70ED-4D9F-B75D-F555AAB3D786}"/>
              </a:ext>
            </a:extLst>
          </p:cNvPr>
          <p:cNvSpPr>
            <a:spLocks noGrp="1"/>
          </p:cNvSpPr>
          <p:nvPr/>
        </p:nvSpPr>
        <p:spPr>
          <a:xfrm>
            <a:off x="809625" y="5381625"/>
            <a:ext cx="6191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Bodily representation and feeling</a:t>
            </a:r>
          </a:p>
        </p:txBody>
      </p:sp>
      <p:sp>
        <p:nvSpPr>
          <p:cNvPr id="14" name="s16-item9">
            <a:extLst>
              <a:ext uri="{FF2B5EF4-FFF2-40B4-BE49-F238E27FC236}">
                <a16:creationId xmlns:a16="http://schemas.microsoft.com/office/drawing/2014/main" id="{4A8C8A56-EFDF-4C18-8563-57D1EA8CEB72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Selected pain pathways / Neuroscience, figure 21.7</a:t>
            </a:r>
          </a:p>
        </p:txBody>
      </p:sp>
      <p:sp>
        <p:nvSpPr>
          <p:cNvPr id="15" name="s16-item11">
            <a:extLst>
              <a:ext uri="{FF2B5EF4-FFF2-40B4-BE49-F238E27FC236}">
                <a16:creationId xmlns:a16="http://schemas.microsoft.com/office/drawing/2014/main" id="{3E81CBD4-9BC0-4EFC-A34B-001A3D221B7B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  <p:pic>
        <p:nvPicPr>
          <p:cNvPr id="16" name="s16-item8" descr="Neuroscience figure 21.7: selected pain pathways connect sensory processing, regulation and feeling">
            <a:extLst>
              <a:ext uri="{FF2B5EF4-FFF2-40B4-BE49-F238E27FC236}">
                <a16:creationId xmlns:a16="http://schemas.microsoft.com/office/drawing/2014/main" id="{951D8C3E-6ABA-48FA-8509-D1F640795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29949" y="1619250"/>
            <a:ext cx="6038103" cy="5810250"/>
          </a:xfrm>
          <a:prstGeom prst="rect">
            <a:avLst/>
          </a:prstGeom>
        </p:spPr>
      </p:pic>
      <p:sp>
        <p:nvSpPr>
          <p:cNvPr id="17" name="s16-item10">
            <a:extLst>
              <a:ext uri="{FF2B5EF4-FFF2-40B4-BE49-F238E27FC236}">
                <a16:creationId xmlns:a16="http://schemas.microsoft.com/office/drawing/2014/main" id="{3B629FD4-568C-456B-9D84-F7C937471E76}"/>
              </a:ext>
            </a:extLst>
          </p:cNvPr>
          <p:cNvSpPr>
            <a:spLocks noGrp="1"/>
          </p:cNvSpPr>
          <p:nvPr/>
        </p:nvSpPr>
        <p:spPr>
          <a:xfrm>
            <a:off x="762000" y="6286500"/>
            <a:ext cx="64770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1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1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Michael asks: How far can mouse studies and rare disorders explain weight regulation in most people?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7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Prediction and bodily regulation</a:t>
            </a:r>
          </a:p>
        </p:txBody>
      </p:sp>
      <p:sp>
        <p:nvSpPr>
          <p:cNvPr id="5" name="s17-item9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s17-item2">
            <a:extLst>
              <a:ext uri="{FF2B5EF4-FFF2-40B4-BE49-F238E27FC236}">
                <a16:creationId xmlns:a16="http://schemas.microsoft.com/office/drawing/2014/main" id="{1009759D-2DE4-485F-AD43-A6DC62A4E63F}"/>
              </a:ext>
            </a:extLst>
          </p:cNvPr>
          <p:cNvSpPr>
            <a:spLocks noGrp="1"/>
          </p:cNvSpPr>
          <p:nvPr/>
        </p:nvSpPr>
        <p:spPr>
          <a:xfrm>
            <a:off x="762000" y="2333625"/>
            <a:ext cx="65722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9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9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Update the estimate</a:t>
            </a:r>
          </a:p>
        </p:txBody>
      </p:sp>
      <p:sp>
        <p:nvSpPr>
          <p:cNvPr id="8" name="s17-item3">
            <a:extLst>
              <a:ext uri="{FF2B5EF4-FFF2-40B4-BE49-F238E27FC236}">
                <a16:creationId xmlns:a16="http://schemas.microsoft.com/office/drawing/2014/main" id="{CD758A17-A086-4596-97B1-80AB9C9DBE79}"/>
              </a:ext>
            </a:extLst>
          </p:cNvPr>
          <p:cNvSpPr>
            <a:spLocks noGrp="1"/>
          </p:cNvSpPr>
          <p:nvPr/>
        </p:nvSpPr>
        <p:spPr>
          <a:xfrm>
            <a:off x="809625" y="3571875"/>
            <a:ext cx="633412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It is colder than expected.</a:t>
            </a:r>
          </a:p>
        </p:txBody>
      </p:sp>
      <p:sp>
        <p:nvSpPr>
          <p:cNvPr id="9" name="s17-item4">
            <a:extLst>
              <a:ext uri="{FF2B5EF4-FFF2-40B4-BE49-F238E27FC236}">
                <a16:creationId xmlns:a16="http://schemas.microsoft.com/office/drawing/2014/main" id="{8393A0C5-3130-4E63-AE1F-9FB35D4CC33A}"/>
              </a:ext>
            </a:extLst>
          </p:cNvPr>
          <p:cNvSpPr>
            <a:spLocks noGrp="1"/>
          </p:cNvSpPr>
          <p:nvPr/>
        </p:nvSpPr>
        <p:spPr>
          <a:xfrm>
            <a:off x="8096250" y="2333625"/>
            <a:ext cx="6381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9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9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Act on the body</a:t>
            </a:r>
          </a:p>
        </p:txBody>
      </p:sp>
      <p:sp>
        <p:nvSpPr>
          <p:cNvPr id="10" name="s17-item5">
            <a:extLst>
              <a:ext uri="{FF2B5EF4-FFF2-40B4-BE49-F238E27FC236}">
                <a16:creationId xmlns:a16="http://schemas.microsoft.com/office/drawing/2014/main" id="{4EBF1F14-8B7F-41A1-9C01-DF0A05CC1899}"/>
              </a:ext>
            </a:extLst>
          </p:cNvPr>
          <p:cNvSpPr>
            <a:spLocks noGrp="1"/>
          </p:cNvSpPr>
          <p:nvPr/>
        </p:nvSpPr>
        <p:spPr>
          <a:xfrm>
            <a:off x="8143875" y="3571875"/>
            <a:ext cx="619125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Put on a coat.</a:t>
            </a:r>
          </a:p>
          <a:p>
            <a:pPr algn="l">
              <a:lnSpc>
                <a:spcPct val="115000"/>
              </a:lnSpc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Generate heat by shivering.</a:t>
            </a:r>
          </a:p>
        </p:txBody>
      </p:sp>
      <p:sp>
        <p:nvSpPr>
          <p:cNvPr id="11" name="s17-item6">
            <a:extLst>
              <a:ext uri="{FF2B5EF4-FFF2-40B4-BE49-F238E27FC236}">
                <a16:creationId xmlns:a16="http://schemas.microsoft.com/office/drawing/2014/main" id="{17C45757-9BA2-44EF-B3C4-9FF324239BFE}"/>
              </a:ext>
            </a:extLst>
          </p:cNvPr>
          <p:cNvSpPr>
            <a:spLocks noGrp="1"/>
          </p:cNvSpPr>
          <p:nvPr/>
        </p:nvSpPr>
        <p:spPr>
          <a:xfrm>
            <a:off x="809625" y="6429375"/>
            <a:ext cx="13335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Seth’s active inference: predictions can guide regulation.</a:t>
            </a:r>
          </a:p>
        </p:txBody>
      </p:sp>
      <p:sp>
        <p:nvSpPr>
          <p:cNvPr id="12" name="s17-item7">
            <a:extLst>
              <a:ext uri="{FF2B5EF4-FFF2-40B4-BE49-F238E27FC236}">
                <a16:creationId xmlns:a16="http://schemas.microsoft.com/office/drawing/2014/main" id="{CA7FC87E-FEA8-4E49-9EED-4479E0EAA8D8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 9, on active inference</a:t>
            </a:r>
          </a:p>
        </p:txBody>
      </p:sp>
      <p:sp>
        <p:nvSpPr>
          <p:cNvPr id="13" name="s17-item8">
            <a:extLst>
              <a:ext uri="{FF2B5EF4-FFF2-40B4-BE49-F238E27FC236}">
                <a16:creationId xmlns:a16="http://schemas.microsoft.com/office/drawing/2014/main" id="{48D89BBD-7D7C-4066-A7AA-7DE9CEA5FC62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  <p:bldP spid="10" grpId="0" uiExpand="1"/>
      <p:bldP spid="11" grpId="0" uiExpan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8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Stability through change</a:t>
            </a:r>
          </a:p>
        </p:txBody>
      </p:sp>
      <p:sp>
        <p:nvSpPr>
          <p:cNvPr id="5" name="s18-item7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s18-item2">
            <a:extLst>
              <a:ext uri="{FF2B5EF4-FFF2-40B4-BE49-F238E27FC236}">
                <a16:creationId xmlns:a16="http://schemas.microsoft.com/office/drawing/2014/main" id="{03D4460B-CC7F-4092-A297-022E3CACE12E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13716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5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58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Allostasis</a:t>
            </a:r>
          </a:p>
        </p:txBody>
      </p:sp>
      <p:sp>
        <p:nvSpPr>
          <p:cNvPr id="8" name="s18-item3">
            <a:extLst>
              <a:ext uri="{FF2B5EF4-FFF2-40B4-BE49-F238E27FC236}">
                <a16:creationId xmlns:a16="http://schemas.microsoft.com/office/drawing/2014/main" id="{E5978265-B982-451B-AAD1-D31277E39D3D}"/>
              </a:ext>
            </a:extLst>
          </p:cNvPr>
          <p:cNvSpPr>
            <a:spLocks noGrp="1"/>
          </p:cNvSpPr>
          <p:nvPr/>
        </p:nvSpPr>
        <p:spPr>
          <a:xfrm>
            <a:off x="809625" y="3429000"/>
            <a:ext cx="1314450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2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2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2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Adjusting bodily activity</a:t>
            </a:r>
          </a:p>
          <a:p>
            <a:pPr algn="l">
              <a:lnSpc>
                <a:spcPct val="115000"/>
              </a:lnSpc>
              <a:buNone/>
              <a:defRPr sz="42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2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to meet changing demands</a:t>
            </a:r>
          </a:p>
        </p:txBody>
      </p:sp>
      <p:sp>
        <p:nvSpPr>
          <p:cNvPr id="9" name="s18-item4">
            <a:extLst>
              <a:ext uri="{FF2B5EF4-FFF2-40B4-BE49-F238E27FC236}">
                <a16:creationId xmlns:a16="http://schemas.microsoft.com/office/drawing/2014/main" id="{AA13C7A5-89FC-4967-93FD-B07FAD24D46E}"/>
              </a:ext>
            </a:extLst>
          </p:cNvPr>
          <p:cNvSpPr>
            <a:spLocks noGrp="1"/>
          </p:cNvSpPr>
          <p:nvPr/>
        </p:nvSpPr>
        <p:spPr>
          <a:xfrm>
            <a:off x="809625" y="5953125"/>
            <a:ext cx="131445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Standing up changes the demands on circulation.</a:t>
            </a:r>
          </a:p>
          <a:p>
            <a:pPr algn="l">
              <a:lnSpc>
                <a:spcPct val="115000"/>
              </a:lnSpc>
              <a:buNone/>
              <a:defRPr sz="30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The body adjusts to maintain function.</a:t>
            </a:r>
          </a:p>
        </p:txBody>
      </p:sp>
      <p:sp>
        <p:nvSpPr>
          <p:cNvPr id="10" name="s18-item5">
            <a:extLst>
              <a:ext uri="{FF2B5EF4-FFF2-40B4-BE49-F238E27FC236}">
                <a16:creationId xmlns:a16="http://schemas.microsoft.com/office/drawing/2014/main" id="{32863E9A-AD70-43B9-9869-FFE6AA93D09C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 9</a:t>
            </a:r>
          </a:p>
        </p:txBody>
      </p:sp>
      <p:sp>
        <p:nvSpPr>
          <p:cNvPr id="11" name="s18-item6">
            <a:extLst>
              <a:ext uri="{FF2B5EF4-FFF2-40B4-BE49-F238E27FC236}">
                <a16:creationId xmlns:a16="http://schemas.microsoft.com/office/drawing/2014/main" id="{E69BA9DB-20E9-41B9-BBFA-0200B8EACAAF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9-item1">
            <a:extLst>
              <a:ext uri="{FF2B5EF4-FFF2-40B4-BE49-F238E27FC236}">
                <a16:creationId xmlns:a16="http://schemas.microsoft.com/office/drawing/2014/main" id="{C5CA18CF-2135-4150-97C6-33BC423A33B2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Seth’s beast-machine proposal</a:t>
            </a:r>
          </a:p>
        </p:txBody>
      </p:sp>
      <p:sp>
        <p:nvSpPr>
          <p:cNvPr id="2" name="s19-item2">
            <a:extLst>
              <a:ext uri="{FF2B5EF4-FFF2-40B4-BE49-F238E27FC236}">
                <a16:creationId xmlns:a16="http://schemas.microsoft.com/office/drawing/2014/main" id="{23666C56-D7C0-45CF-AF42-D7ECBCF12A73}"/>
              </a:ext>
            </a:extLst>
          </p:cNvPr>
          <p:cNvSpPr>
            <a:spLocks noGrp="1"/>
          </p:cNvSpPr>
          <p:nvPr/>
        </p:nvSpPr>
        <p:spPr>
          <a:xfrm>
            <a:off x="762000" y="2428875"/>
            <a:ext cx="13716000" cy="2809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feeling of being a self</a:t>
            </a:r>
          </a:p>
          <a:p>
            <a:pPr algn="l">
              <a:lnSpc>
                <a:spcPct val="115000"/>
              </a:lnSpc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is rooted in predictive control</a:t>
            </a:r>
          </a:p>
          <a:p>
            <a:pPr algn="l">
              <a:lnSpc>
                <a:spcPct val="115000"/>
              </a:lnSpc>
              <a:buNone/>
              <a:defRPr sz="5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of a living body.</a:t>
            </a:r>
          </a:p>
        </p:txBody>
      </p:sp>
      <p:sp>
        <p:nvSpPr>
          <p:cNvPr id="5" name="s19-item6">
            <a:extLst>
              <a:ext uri="{FF2B5EF4-FFF2-40B4-BE49-F238E27FC236}">
                <a16:creationId xmlns:a16="http://schemas.microsoft.com/office/drawing/2014/main" id="{2C6C9C19-2D68-447F-8FD3-9BD363C85508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" name="s19-item3">
            <a:extLst>
              <a:ext uri="{FF2B5EF4-FFF2-40B4-BE49-F238E27FC236}">
                <a16:creationId xmlns:a16="http://schemas.microsoft.com/office/drawing/2014/main" id="{A1C98B9F-6555-4940-BF78-1F4B1C2B0E75}"/>
              </a:ext>
            </a:extLst>
          </p:cNvPr>
          <p:cNvSpPr>
            <a:spLocks noGrp="1"/>
          </p:cNvSpPr>
          <p:nvPr/>
        </p:nvSpPr>
        <p:spPr>
          <a:xfrm>
            <a:off x="809625" y="6334125"/>
            <a:ext cx="13335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8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8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A proposal about what bodily experience consists in</a:t>
            </a:r>
          </a:p>
        </p:txBody>
      </p:sp>
      <p:sp>
        <p:nvSpPr>
          <p:cNvPr id="8" name="s19-item4">
            <a:extLst>
              <a:ext uri="{FF2B5EF4-FFF2-40B4-BE49-F238E27FC236}">
                <a16:creationId xmlns:a16="http://schemas.microsoft.com/office/drawing/2014/main" id="{D4F96BF9-BD95-4385-AE97-5FB03A54BF77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CBDBD3"/>
                </a:solidFill>
                <a:latin typeface="Arial"/>
                <a:ea typeface="Arial"/>
                <a:cs typeface="Arial"/>
              </a:rPr>
              <a:t>/ Chapter 9</a:t>
            </a:r>
          </a:p>
        </p:txBody>
      </p:sp>
      <p:sp>
        <p:nvSpPr>
          <p:cNvPr id="9" name="s19-item5">
            <a:extLst>
              <a:ext uri="{FF2B5EF4-FFF2-40B4-BE49-F238E27FC236}">
                <a16:creationId xmlns:a16="http://schemas.microsoft.com/office/drawing/2014/main" id="{316FB7EC-7A52-484D-9DCC-69A7451AD8F9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</p:spTree>
    <p:extLst>
      <p:ext uri="{BB962C8B-B14F-4D97-AF65-F5344CB8AC3E}">
        <p14:creationId xmlns:p14="http://schemas.microsoft.com/office/powerpoint/2010/main" val="77476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0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Why do we feel stable?</a:t>
            </a:r>
          </a:p>
        </p:txBody>
      </p:sp>
      <p:sp>
        <p:nvSpPr>
          <p:cNvPr id="5" name="s20-item8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7" name="s20-item2">
            <a:extLst>
              <a:ext uri="{FF2B5EF4-FFF2-40B4-BE49-F238E27FC236}">
                <a16:creationId xmlns:a16="http://schemas.microsoft.com/office/drawing/2014/main" id="{C039D843-17E9-45F2-BA92-B20606DA5AFE}"/>
              </a:ext>
            </a:extLst>
          </p:cNvPr>
          <p:cNvSpPr>
            <a:spLocks noGrp="1"/>
          </p:cNvSpPr>
          <p:nvPr/>
        </p:nvSpPr>
        <p:spPr>
          <a:xfrm>
            <a:off x="762000" y="2238375"/>
            <a:ext cx="13716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2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2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Keeping the body viable</a:t>
            </a:r>
          </a:p>
        </p:txBody>
      </p:sp>
      <p:sp>
        <p:nvSpPr>
          <p:cNvPr id="8" name="s20-item3">
            <a:extLst>
              <a:ext uri="{FF2B5EF4-FFF2-40B4-BE49-F238E27FC236}">
                <a16:creationId xmlns:a16="http://schemas.microsoft.com/office/drawing/2014/main" id="{8E51798B-D5C9-4926-8904-9BC6B811C3A2}"/>
              </a:ext>
            </a:extLst>
          </p:cNvPr>
          <p:cNvSpPr>
            <a:spLocks noGrp="1"/>
          </p:cNvSpPr>
          <p:nvPr/>
        </p:nvSpPr>
        <p:spPr>
          <a:xfrm>
            <a:off x="809625" y="3286125"/>
            <a:ext cx="131445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1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1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Strong expectations can help organize stable regulation.</a:t>
            </a:r>
          </a:p>
        </p:txBody>
      </p:sp>
      <p:sp>
        <p:nvSpPr>
          <p:cNvPr id="9" name="s20-item4">
            <a:extLst>
              <a:ext uri="{FF2B5EF4-FFF2-40B4-BE49-F238E27FC236}">
                <a16:creationId xmlns:a16="http://schemas.microsoft.com/office/drawing/2014/main" id="{5AD61FB9-4B96-47B2-ACF5-38300DF8FB7E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13716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2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2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Feeling like a continuing self</a:t>
            </a:r>
          </a:p>
        </p:txBody>
      </p:sp>
      <p:sp>
        <p:nvSpPr>
          <p:cNvPr id="10" name="s20-item5">
            <a:extLst>
              <a:ext uri="{FF2B5EF4-FFF2-40B4-BE49-F238E27FC236}">
                <a16:creationId xmlns:a16="http://schemas.microsoft.com/office/drawing/2014/main" id="{252978D0-2496-4D36-806D-F2BDF877A3D4}"/>
              </a:ext>
            </a:extLst>
          </p:cNvPr>
          <p:cNvSpPr>
            <a:spLocks noGrp="1"/>
          </p:cNvSpPr>
          <p:nvPr/>
        </p:nvSpPr>
        <p:spPr>
          <a:xfrm>
            <a:off x="809625" y="5715000"/>
            <a:ext cx="13335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Seth proposes that regulatory predictions shape this feeling.</a:t>
            </a:r>
          </a:p>
        </p:txBody>
      </p:sp>
      <p:sp>
        <p:nvSpPr>
          <p:cNvPr id="11" name="s20-item6">
            <a:extLst>
              <a:ext uri="{FF2B5EF4-FFF2-40B4-BE49-F238E27FC236}">
                <a16:creationId xmlns:a16="http://schemas.microsoft.com/office/drawing/2014/main" id="{0680FF4E-926D-4AC0-81C2-643CBEDA8C5D}"/>
              </a:ext>
            </a:extLst>
          </p:cNvPr>
          <p:cNvSpPr>
            <a:spLocks noGrp="1"/>
          </p:cNvSpPr>
          <p:nvPr/>
        </p:nvSpPr>
        <p:spPr>
          <a:xfrm>
            <a:off x="809625" y="6858000"/>
            <a:ext cx="1323975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5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5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Alana asks: Why would a change in how my body feels mean a change in who I am?</a:t>
            </a:r>
          </a:p>
        </p:txBody>
      </p:sp>
      <p:sp>
        <p:nvSpPr>
          <p:cNvPr id="12" name="s20-item7">
            <a:extLst>
              <a:ext uri="{FF2B5EF4-FFF2-40B4-BE49-F238E27FC236}">
                <a16:creationId xmlns:a16="http://schemas.microsoft.com/office/drawing/2014/main" id="{0AA2D1C7-7C3D-4DA9-8355-2BE3473FA503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  <p:bldP spid="10" grpId="0" uiExpand="1"/>
      <p:bldP spid="11" grpId="0" uiExpan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1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Puzzle 2 revisited</a:t>
            </a:r>
          </a:p>
        </p:txBody>
      </p:sp>
      <p:sp>
        <p:nvSpPr>
          <p:cNvPr id="5" name="s21-item12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14" name="s21-item11">
            <a:extLst>
              <a:ext uri="{FF2B5EF4-FFF2-40B4-BE49-F238E27FC236}">
                <a16:creationId xmlns:a16="http://schemas.microsoft.com/office/drawing/2014/main" id="{FAC29863-6637-4FAA-9094-D732A0207F6D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  <p:sp>
        <p:nvSpPr>
          <p:cNvPr id="16" name="s21-item2">
            <a:extLst>
              <a:ext uri="{FF2B5EF4-FFF2-40B4-BE49-F238E27FC236}">
                <a16:creationId xmlns:a16="http://schemas.microsoft.com/office/drawing/2014/main" id="{F9579DED-FE3B-4207-9C2C-B3670C153447}"/>
              </a:ext>
            </a:extLst>
          </p:cNvPr>
          <p:cNvSpPr>
            <a:spLocks noGrp="1"/>
          </p:cNvSpPr>
          <p:nvPr/>
        </p:nvSpPr>
        <p:spPr>
          <a:xfrm>
            <a:off x="762000" y="20002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17" name="s21-item3">
            <a:extLst>
              <a:ext uri="{FF2B5EF4-FFF2-40B4-BE49-F238E27FC236}">
                <a16:creationId xmlns:a16="http://schemas.microsoft.com/office/drawing/2014/main" id="{4904F071-4478-4E3C-B8F1-CE130CD4934D}"/>
              </a:ext>
            </a:extLst>
          </p:cNvPr>
          <p:cNvSpPr>
            <a:spLocks noGrp="1"/>
          </p:cNvSpPr>
          <p:nvPr/>
        </p:nvSpPr>
        <p:spPr>
          <a:xfrm>
            <a:off x="1524000" y="20002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My self is constructed by my brain.</a:t>
            </a:r>
          </a:p>
        </p:txBody>
      </p:sp>
      <p:sp>
        <p:nvSpPr>
          <p:cNvPr id="18" name="s21-item4">
            <a:extLst>
              <a:ext uri="{FF2B5EF4-FFF2-40B4-BE49-F238E27FC236}">
                <a16:creationId xmlns:a16="http://schemas.microsoft.com/office/drawing/2014/main" id="{63181BA0-C882-4499-B844-55FDA0AE734E}"/>
              </a:ext>
            </a:extLst>
          </p:cNvPr>
          <p:cNvSpPr>
            <a:spLocks noGrp="1"/>
          </p:cNvSpPr>
          <p:nvPr/>
        </p:nvSpPr>
        <p:spPr>
          <a:xfrm>
            <a:off x="762000" y="3238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AD493E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9" name="s21-item5">
            <a:extLst>
              <a:ext uri="{FF2B5EF4-FFF2-40B4-BE49-F238E27FC236}">
                <a16:creationId xmlns:a16="http://schemas.microsoft.com/office/drawing/2014/main" id="{D577BEF6-E7C4-4CA5-B07F-0C00178D72A2}"/>
              </a:ext>
            </a:extLst>
          </p:cNvPr>
          <p:cNvSpPr>
            <a:spLocks noGrp="1"/>
          </p:cNvSpPr>
          <p:nvPr/>
        </p:nvSpPr>
        <p:spPr>
          <a:xfrm>
            <a:off x="1524000" y="3238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AD493E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AD493E"/>
                </a:solidFill>
                <a:latin typeface="Arial"/>
                <a:ea typeface="Arial"/>
                <a:cs typeface="Arial"/>
              </a:rPr>
              <a:t>A constructed self is a fiction, rather than a real subject of experience.</a:t>
            </a:r>
          </a:p>
        </p:txBody>
      </p:sp>
      <p:sp>
        <p:nvSpPr>
          <p:cNvPr id="20" name="s21-item6">
            <a:extLst>
              <a:ext uri="{FF2B5EF4-FFF2-40B4-BE49-F238E27FC236}">
                <a16:creationId xmlns:a16="http://schemas.microsoft.com/office/drawing/2014/main" id="{EFA362B2-DAEF-4201-B275-88FA35F4604E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21" name="s21-item7">
            <a:extLst>
              <a:ext uri="{FF2B5EF4-FFF2-40B4-BE49-F238E27FC236}">
                <a16:creationId xmlns:a16="http://schemas.microsoft.com/office/drawing/2014/main" id="{942CB073-60BE-4961-BCD1-4F245237903A}"/>
              </a:ext>
            </a:extLst>
          </p:cNvPr>
          <p:cNvSpPr>
            <a:spLocks noGrp="1"/>
          </p:cNvSpPr>
          <p:nvPr/>
        </p:nvSpPr>
        <p:spPr>
          <a:xfrm>
            <a:off x="1524000" y="447675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Something can be genuinely good or bad for me only if there is a real subject for whom it is good or bad.</a:t>
            </a:r>
          </a:p>
        </p:txBody>
      </p:sp>
      <p:sp>
        <p:nvSpPr>
          <p:cNvPr id="22" name="s21-item8">
            <a:extLst>
              <a:ext uri="{FF2B5EF4-FFF2-40B4-BE49-F238E27FC236}">
                <a16:creationId xmlns:a16="http://schemas.microsoft.com/office/drawing/2014/main" id="{84BF9E76-9A7C-4391-A7D7-A32CDFCAB116}"/>
              </a:ext>
            </a:extLst>
          </p:cNvPr>
          <p:cNvSpPr>
            <a:spLocks noGrp="1"/>
          </p:cNvSpPr>
          <p:nvPr/>
        </p:nvSpPr>
        <p:spPr>
          <a:xfrm>
            <a:off x="762000" y="5905500"/>
            <a:ext cx="6191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23" name="s21-item9">
            <a:extLst>
              <a:ext uri="{FF2B5EF4-FFF2-40B4-BE49-F238E27FC236}">
                <a16:creationId xmlns:a16="http://schemas.microsoft.com/office/drawing/2014/main" id="{3BC1CF0E-247C-47B5-B6EC-56528EE7CBEB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12954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Some things are genuinely good or bad for me: my suffering and happiness really matter.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2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Construction and reality</a:t>
            </a:r>
          </a:p>
        </p:txBody>
      </p:sp>
      <p:sp>
        <p:nvSpPr>
          <p:cNvPr id="5" name="s22-item7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7" name="s22-item2">
            <a:extLst>
              <a:ext uri="{FF2B5EF4-FFF2-40B4-BE49-F238E27FC236}">
                <a16:creationId xmlns:a16="http://schemas.microsoft.com/office/drawing/2014/main" id="{0518D1C1-443F-4681-BBF6-C88B37D6335E}"/>
              </a:ext>
            </a:extLst>
          </p:cNvPr>
          <p:cNvSpPr>
            <a:spLocks noGrp="1"/>
          </p:cNvSpPr>
          <p:nvPr/>
        </p:nvSpPr>
        <p:spPr>
          <a:xfrm>
            <a:off x="762000" y="2428875"/>
            <a:ext cx="7620000" cy="2000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2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2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 constructed experience</a:t>
            </a:r>
          </a:p>
          <a:p>
            <a:pPr algn="l">
              <a:lnSpc>
                <a:spcPct val="115000"/>
              </a:lnSpc>
              <a:buNone/>
              <a:defRPr sz="42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can concern something real.</a:t>
            </a:r>
          </a:p>
        </p:txBody>
      </p:sp>
      <p:sp>
        <p:nvSpPr>
          <p:cNvPr id="9" name="s22-item4">
            <a:extLst>
              <a:ext uri="{FF2B5EF4-FFF2-40B4-BE49-F238E27FC236}">
                <a16:creationId xmlns:a16="http://schemas.microsoft.com/office/drawing/2014/main" id="{0FB26BF9-A6E5-4606-B765-F90DE412D77C}"/>
              </a:ext>
            </a:extLst>
          </p:cNvPr>
          <p:cNvSpPr>
            <a:spLocks noGrp="1"/>
          </p:cNvSpPr>
          <p:nvPr/>
        </p:nvSpPr>
        <p:spPr>
          <a:xfrm>
            <a:off x="809625" y="5476875"/>
            <a:ext cx="70485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5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5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Does the same hold</a:t>
            </a:r>
          </a:p>
          <a:p>
            <a:pPr algn="l">
              <a:lnSpc>
                <a:spcPct val="115000"/>
              </a:lnSpc>
              <a:buNone/>
              <a:defRPr sz="35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for the self?</a:t>
            </a:r>
          </a:p>
        </p:txBody>
      </p:sp>
      <p:sp>
        <p:nvSpPr>
          <p:cNvPr id="10" name="s22-item5">
            <a:extLst>
              <a:ext uri="{FF2B5EF4-FFF2-40B4-BE49-F238E27FC236}">
                <a16:creationId xmlns:a16="http://schemas.microsoft.com/office/drawing/2014/main" id="{1B1C8271-379E-442D-B4BF-2BAA39A7F107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Adelson checker-shadow illusion / Recall Friday’s construction-and-constraint argument</a:t>
            </a:r>
          </a:p>
        </p:txBody>
      </p:sp>
      <p:sp>
        <p:nvSpPr>
          <p:cNvPr id="11" name="s22-item6">
            <a:extLst>
              <a:ext uri="{FF2B5EF4-FFF2-40B4-BE49-F238E27FC236}">
                <a16:creationId xmlns:a16="http://schemas.microsoft.com/office/drawing/2014/main" id="{41181618-6E7E-4AC8-9545-29D9FC1DFA2B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  <p:pic>
        <p:nvPicPr>
          <p:cNvPr id="12" name="s22-item3" descr="The checker-shadow image used in the previous class">
            <a:extLst>
              <a:ext uri="{FF2B5EF4-FFF2-40B4-BE49-F238E27FC236}">
                <a16:creationId xmlns:a16="http://schemas.microsoft.com/office/drawing/2014/main" id="{45142F4C-083A-44C8-9BED-BD33B2B06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17463" y="1809750"/>
            <a:ext cx="5520324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3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 life without a continuous story</a:t>
            </a:r>
          </a:p>
        </p:txBody>
      </p:sp>
      <p:sp>
        <p:nvSpPr>
          <p:cNvPr id="5" name="s23-item8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7" name="s23-item2">
            <a:extLst>
              <a:ext uri="{FF2B5EF4-FFF2-40B4-BE49-F238E27FC236}">
                <a16:creationId xmlns:a16="http://schemas.microsoft.com/office/drawing/2014/main" id="{591610A9-673C-4734-9419-9705FEDC0050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13716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8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8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Clive Wearing</a:t>
            </a:r>
          </a:p>
        </p:txBody>
      </p:sp>
      <p:sp>
        <p:nvSpPr>
          <p:cNvPr id="8" name="s23-item3">
            <a:extLst>
              <a:ext uri="{FF2B5EF4-FFF2-40B4-BE49-F238E27FC236}">
                <a16:creationId xmlns:a16="http://schemas.microsoft.com/office/drawing/2014/main" id="{B419AD6C-E3D1-435C-AE40-BA217E2B3091}"/>
              </a:ext>
            </a:extLst>
          </p:cNvPr>
          <p:cNvSpPr>
            <a:spLocks noGrp="1"/>
          </p:cNvSpPr>
          <p:nvPr/>
        </p:nvSpPr>
        <p:spPr>
          <a:xfrm>
            <a:off x="809625" y="3381375"/>
            <a:ext cx="666750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5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5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Severely disrupted</a:t>
            </a:r>
          </a:p>
          <a:p>
            <a:pPr algn="l">
              <a:lnSpc>
                <a:spcPct val="115000"/>
              </a:lnSpc>
              <a:buNone/>
              <a:defRPr sz="35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autobiographical continuity</a:t>
            </a:r>
          </a:p>
        </p:txBody>
      </p:sp>
      <p:sp>
        <p:nvSpPr>
          <p:cNvPr id="9" name="s23-item4">
            <a:extLst>
              <a:ext uri="{FF2B5EF4-FFF2-40B4-BE49-F238E27FC236}">
                <a16:creationId xmlns:a16="http://schemas.microsoft.com/office/drawing/2014/main" id="{246031E4-F652-43DF-BAA1-1A215F5DD444}"/>
              </a:ext>
            </a:extLst>
          </p:cNvPr>
          <p:cNvSpPr>
            <a:spLocks noGrp="1"/>
          </p:cNvSpPr>
          <p:nvPr/>
        </p:nvSpPr>
        <p:spPr>
          <a:xfrm>
            <a:off x="8096250" y="3381375"/>
            <a:ext cx="6381750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Continuing bodily experience,</a:t>
            </a:r>
          </a:p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affection and musical ability</a:t>
            </a:r>
          </a:p>
        </p:txBody>
      </p:sp>
      <p:sp>
        <p:nvSpPr>
          <p:cNvPr id="10" name="s23-item5">
            <a:extLst>
              <a:ext uri="{FF2B5EF4-FFF2-40B4-BE49-F238E27FC236}">
                <a16:creationId xmlns:a16="http://schemas.microsoft.com/office/drawing/2014/main" id="{F8A97451-86F2-4DD1-9A0F-017F73C484F7}"/>
              </a:ext>
            </a:extLst>
          </p:cNvPr>
          <p:cNvSpPr>
            <a:spLocks noGrp="1"/>
          </p:cNvSpPr>
          <p:nvPr/>
        </p:nvSpPr>
        <p:spPr>
          <a:xfrm>
            <a:off x="809625" y="6000750"/>
            <a:ext cx="133350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would have to disappear before</a:t>
            </a:r>
          </a:p>
          <a:p>
            <a:pPr algn="l">
              <a:lnSpc>
                <a:spcPct val="115000"/>
              </a:lnSpc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this person’s suffering stopped mattering?</a:t>
            </a:r>
          </a:p>
        </p:txBody>
      </p:sp>
      <p:sp>
        <p:nvSpPr>
          <p:cNvPr id="11" name="s23-item6">
            <a:extLst>
              <a:ext uri="{FF2B5EF4-FFF2-40B4-BE49-F238E27FC236}">
                <a16:creationId xmlns:a16="http://schemas.microsoft.com/office/drawing/2014/main" id="{BA71AA7F-AFED-4CAF-9200-507E53355EA0}"/>
              </a:ext>
            </a:extLst>
          </p:cNvPr>
          <p:cNvSpPr>
            <a:spLocks noGrp="1"/>
          </p:cNvSpPr>
          <p:nvPr/>
        </p:nvSpPr>
        <p:spPr>
          <a:xfrm>
            <a:off x="762000" y="7524750"/>
            <a:ext cx="13573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96D66"/>
                </a:solidFill>
                <a:latin typeface="Arial"/>
                <a:ea typeface="Arial"/>
                <a:cs typeface="Arial"/>
              </a:rPr>
              <a:t>Case discussed in Seth, chapter 8</a:t>
            </a:r>
          </a:p>
        </p:txBody>
      </p:sp>
      <p:sp>
        <p:nvSpPr>
          <p:cNvPr id="12" name="s23-item7">
            <a:extLst>
              <a:ext uri="{FF2B5EF4-FFF2-40B4-BE49-F238E27FC236}">
                <a16:creationId xmlns:a16="http://schemas.microsoft.com/office/drawing/2014/main" id="{968ECF36-F774-4F14-A500-FC418D4CA961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/>
      <p:bldP spid="10" grpId="0" uiExpan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4-item1">
            <a:extLst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Experience and moral importance</a:t>
            </a:r>
          </a:p>
        </p:txBody>
      </p:sp>
      <p:sp>
        <p:nvSpPr>
          <p:cNvPr id="5" name="s24-item9">
            <a:extLst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7" name="s24-item2">
            <a:extLst>
              <a:ext uri="{FF2B5EF4-FFF2-40B4-BE49-F238E27FC236}">
                <a16:creationId xmlns:a16="http://schemas.microsoft.com/office/drawing/2014/main" id="{48AADB34-B419-4321-8008-BDD05EA49688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666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14" name="s24-item8">
            <a:extLst>
              <a:ext uri="{FF2B5EF4-FFF2-40B4-BE49-F238E27FC236}">
                <a16:creationId xmlns:a16="http://schemas.microsoft.com/office/drawing/2014/main" id="{FAC29863-6637-4FAA-9094-D732A0207F6D}"/>
              </a:ext>
            </a:extLst>
          </p:cNvPr>
          <p:cNvSpPr>
            <a:spLocks noGrp="1"/>
          </p:cNvSpPr>
          <p:nvPr/>
        </p:nvSpPr>
        <p:spPr>
          <a:xfrm>
            <a:off x="762000" y="8001000"/>
            <a:ext cx="12763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5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Puzzle 2: What must be real for my life to matter?</a:t>
            </a:r>
          </a:p>
        </p:txBody>
      </p:sp>
      <p:sp>
        <p:nvSpPr>
          <p:cNvPr id="16" name="s24-item3">
            <a:extLst>
              <a:ext uri="{FF2B5EF4-FFF2-40B4-BE49-F238E27FC236}">
                <a16:creationId xmlns:a16="http://schemas.microsoft.com/office/drawing/2014/main" id="{3E8D1909-9AE8-4794-BB3E-977E2DDA949A}"/>
              </a:ext>
            </a:extLst>
          </p:cNvPr>
          <p:cNvSpPr>
            <a:spLocks noGrp="1"/>
          </p:cNvSpPr>
          <p:nvPr/>
        </p:nvSpPr>
        <p:spPr>
          <a:xfrm>
            <a:off x="1524000" y="2095500"/>
            <a:ext cx="129540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Where there is genuine suffering, there is</a:t>
            </a:r>
          </a:p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moral reason for concern.</a:t>
            </a:r>
          </a:p>
        </p:txBody>
      </p:sp>
      <p:sp>
        <p:nvSpPr>
          <p:cNvPr id="17" name="s24-item4">
            <a:extLst>
              <a:ext uri="{FF2B5EF4-FFF2-40B4-BE49-F238E27FC236}">
                <a16:creationId xmlns:a16="http://schemas.microsoft.com/office/drawing/2014/main" id="{5A53B917-DE0A-4C2D-AD52-CDCA5A91006E}"/>
              </a:ext>
            </a:extLst>
          </p:cNvPr>
          <p:cNvSpPr>
            <a:spLocks noGrp="1"/>
          </p:cNvSpPr>
          <p:nvPr/>
        </p:nvSpPr>
        <p:spPr>
          <a:xfrm>
            <a:off x="762000" y="3905250"/>
            <a:ext cx="666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8" name="s24-item5">
            <a:extLst>
              <a:ext uri="{FF2B5EF4-FFF2-40B4-BE49-F238E27FC236}">
                <a16:creationId xmlns:a16="http://schemas.microsoft.com/office/drawing/2014/main" id="{2149D84D-CADA-4E0B-8481-012275E4FF03}"/>
              </a:ext>
            </a:extLst>
          </p:cNvPr>
          <p:cNvSpPr>
            <a:spLocks noGrp="1"/>
          </p:cNvSpPr>
          <p:nvPr/>
        </p:nvSpPr>
        <p:spPr>
          <a:xfrm>
            <a:off x="1524000" y="3905250"/>
            <a:ext cx="129540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Genuine suffering need not require</a:t>
            </a:r>
          </a:p>
          <a:p>
            <a:pPr algn="l">
              <a:lnSpc>
                <a:spcPct val="115000"/>
              </a:lnSpc>
              <a:buNone/>
              <a:defRPr sz="33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continuous autobiography.</a:t>
            </a:r>
          </a:p>
        </p:txBody>
      </p:sp>
      <p:sp>
        <p:nvSpPr>
          <p:cNvPr id="19" name="s24-item6">
            <a:extLst>
              <a:ext uri="{FF2B5EF4-FFF2-40B4-BE49-F238E27FC236}">
                <a16:creationId xmlns:a16="http://schemas.microsoft.com/office/drawing/2014/main" id="{63810DB8-FE30-4B7B-8C15-EB6F01BB6B2E}"/>
              </a:ext>
            </a:extLst>
          </p:cNvPr>
          <p:cNvSpPr>
            <a:spLocks noGrp="1"/>
          </p:cNvSpPr>
          <p:nvPr/>
        </p:nvSpPr>
        <p:spPr>
          <a:xfrm>
            <a:off x="762000" y="5857875"/>
            <a:ext cx="137160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36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36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 continuous autobiography is not required</a:t>
            </a:r>
          </a:p>
          <a:p>
            <a:pPr algn="l">
              <a:lnSpc>
                <a:spcPct val="115000"/>
              </a:lnSpc>
              <a:buNone/>
              <a:defRPr sz="36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for moral concern.</a:t>
            </a:r>
          </a:p>
        </p:txBody>
      </p:sp>
      <p:sp>
        <p:nvSpPr>
          <p:cNvPr id="20" name="s24-item7">
            <a:extLst>
              <a:ext uri="{FF2B5EF4-FFF2-40B4-BE49-F238E27FC236}">
                <a16:creationId xmlns:a16="http://schemas.microsoft.com/office/drawing/2014/main" id="{8118F3C0-4868-49F9-903C-627C3154C389}"/>
              </a:ext>
            </a:extLst>
          </p:cNvPr>
          <p:cNvSpPr>
            <a:spLocks noGrp="1"/>
          </p:cNvSpPr>
          <p:nvPr/>
        </p:nvSpPr>
        <p:spPr>
          <a:xfrm>
            <a:off x="809625" y="7381875"/>
            <a:ext cx="132397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22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2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Which claim needs an ethical argument? Which needs evidence?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/>
      <p:bldP spid="18" grpId="0" uiExpand="1"/>
      <p:bldP spid="19" grpId="0" uiExpand="1"/>
      <p:bldP spid="20" grpId="0" uiExpan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25-item1">
            <a:extLst>
              <a:ext uri="{FF2B5EF4-FFF2-40B4-BE49-F238E27FC236}">
                <a16:creationId xmlns:a16="http://schemas.microsoft.com/office/drawing/2014/main" id="{C5CA18CF-2135-4150-97C6-33BC423A33B2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3716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Two puzzles to take away</a:t>
            </a:r>
          </a:p>
        </p:txBody>
      </p:sp>
      <p:sp>
        <p:nvSpPr>
          <p:cNvPr id="5" name="s25-item6">
            <a:extLst>
              <a:ext uri="{FF2B5EF4-FFF2-40B4-BE49-F238E27FC236}">
                <a16:creationId xmlns:a16="http://schemas.microsoft.com/office/drawing/2014/main" id="{2C6C9C19-2D68-447F-8FD3-9BD363C85508}"/>
              </a:ext>
            </a:extLst>
          </p:cNvPr>
          <p:cNvSpPr>
            <a:spLocks noGrp="1"/>
          </p:cNvSpPr>
          <p:nvPr/>
        </p:nvSpPr>
        <p:spPr>
          <a:xfrm>
            <a:off x="13906500" y="79533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r"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7" name="s25-item2">
            <a:extLst>
              <a:ext uri="{FF2B5EF4-FFF2-40B4-BE49-F238E27FC236}">
                <a16:creationId xmlns:a16="http://schemas.microsoft.com/office/drawing/2014/main" id="{7A1688B1-CAAD-4795-A9E9-7F70AE2C5620}"/>
              </a:ext>
            </a:extLst>
          </p:cNvPr>
          <p:cNvSpPr>
            <a:spLocks noGrp="1"/>
          </p:cNvSpPr>
          <p:nvPr/>
        </p:nvSpPr>
        <p:spPr>
          <a:xfrm>
            <a:off x="762000" y="2190750"/>
            <a:ext cx="13716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Must I invent myself to be myself?</a:t>
            </a:r>
          </a:p>
        </p:txBody>
      </p:sp>
      <p:sp>
        <p:nvSpPr>
          <p:cNvPr id="12" name="s25-item3">
            <a:extLst>
              <a:ext uri="{FF2B5EF4-FFF2-40B4-BE49-F238E27FC236}">
                <a16:creationId xmlns:a16="http://schemas.microsoft.com/office/drawing/2014/main" id="{E10E8F91-C903-4BD4-8E60-B682C70453E8}"/>
              </a:ext>
            </a:extLst>
          </p:cNvPr>
          <p:cNvSpPr>
            <a:spLocks noGrp="1"/>
          </p:cNvSpPr>
          <p:nvPr/>
        </p:nvSpPr>
        <p:spPr>
          <a:xfrm>
            <a:off x="762000" y="3476625"/>
            <a:ext cx="137160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must be real for my life to matter?</a:t>
            </a:r>
          </a:p>
        </p:txBody>
      </p:sp>
      <p:sp>
        <p:nvSpPr>
          <p:cNvPr id="14" name="s25-item5">
            <a:extLst>
              <a:ext uri="{FF2B5EF4-FFF2-40B4-BE49-F238E27FC236}">
                <a16:creationId xmlns:a16="http://schemas.microsoft.com/office/drawing/2014/main" id="{6726BC4C-D659-4E69-9B07-F0AA1BC2D110}"/>
              </a:ext>
            </a:extLst>
          </p:cNvPr>
          <p:cNvSpPr>
            <a:spLocks noGrp="1"/>
          </p:cNvSpPr>
          <p:nvPr/>
        </p:nvSpPr>
        <p:spPr>
          <a:xfrm>
            <a:off x="809625" y="7524750"/>
            <a:ext cx="13239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1950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Next: animal consciousness and morally significant experience</a:t>
            </a:r>
          </a:p>
        </p:txBody>
      </p:sp>
    </p:spTree>
    <p:extLst>
      <p:ext uri="{BB962C8B-B14F-4D97-AF65-F5344CB8AC3E}">
        <p14:creationId xmlns:p14="http://schemas.microsoft.com/office/powerpoint/2010/main" val="77476945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11207</Words>
  <Application>Microsoft Macintosh PowerPoint</Application>
  <DocSecurity>0</DocSecurity>
  <PresentationFormat>Custom</PresentationFormat>
  <Paragraphs>842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Aptos</vt:lpstr>
      <vt:lpstr>Arial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Murray, Samuel</cp:lastModifiedBy>
  <cp:revision>1</cp:revision>
  <dcterms:created xsi:type="dcterms:W3CDTF">2026-10-19T15:36:14Z</dcterms:created>
  <dcterms:modified xsi:type="dcterms:W3CDTF">2026-10-19T15:54:45Z</dcterms:modified>
</cp:coreProperties>
</file>