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af328946db14868" /><Relationship Type="http://schemas.openxmlformats.org/officeDocument/2006/relationships/extended-properties" Target="/docProps/app.xml" Id="R7807a67b8f944ab9" /><Relationship Type="http://schemas.openxmlformats.org/officeDocument/2006/relationships/officeDocument" Target="/ppt/presentation.xml" Id="Rcb80a16e6aa346a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12322b85657427b"/>
  </p:sldMasterIdLst>
  <p:sldIdLst>
    <p:sldId xmlns:r="http://schemas.openxmlformats.org/officeDocument/2006/relationships" id="256" r:id="R84c870a168414739"/>
    <p:sldId xmlns:r="http://schemas.openxmlformats.org/officeDocument/2006/relationships" id="257" r:id="R2ebeab2388664321"/>
    <p:sldId xmlns:r="http://schemas.openxmlformats.org/officeDocument/2006/relationships" id="258" r:id="Rd22868a3eaa342d8"/>
    <p:sldId xmlns:r="http://schemas.openxmlformats.org/officeDocument/2006/relationships" id="259" r:id="R43d83ed5e4da476b"/>
    <p:sldId xmlns:r="http://schemas.openxmlformats.org/officeDocument/2006/relationships" id="260" r:id="Raa37b739ba304453"/>
    <p:sldId xmlns:r="http://schemas.openxmlformats.org/officeDocument/2006/relationships" id="261" r:id="Rf3b1c9766c4e4b1e"/>
    <p:sldId xmlns:r="http://schemas.openxmlformats.org/officeDocument/2006/relationships" id="262" r:id="R62f44769949847cb"/>
    <p:sldId xmlns:r="http://schemas.openxmlformats.org/officeDocument/2006/relationships" id="263" r:id="Rdb3cd440dab64f62"/>
    <p:sldId xmlns:r="http://schemas.openxmlformats.org/officeDocument/2006/relationships" id="264" r:id="Rd18b016d07e248c8"/>
    <p:sldId xmlns:r="http://schemas.openxmlformats.org/officeDocument/2006/relationships" id="265" r:id="R54d54a02a6ea4eb8"/>
    <p:sldId xmlns:r="http://schemas.openxmlformats.org/officeDocument/2006/relationships" id="266" r:id="Rebe2b57720fc4715"/>
    <p:sldId xmlns:r="http://schemas.openxmlformats.org/officeDocument/2006/relationships" id="267" r:id="R92ce990c336e4e66"/>
    <p:sldId xmlns:r="http://schemas.openxmlformats.org/officeDocument/2006/relationships" id="268" r:id="Rea6c892ad41d44f8"/>
    <p:sldId xmlns:r="http://schemas.openxmlformats.org/officeDocument/2006/relationships" id="269" r:id="Ra3d9c7c2917f491c"/>
    <p:sldId xmlns:r="http://schemas.openxmlformats.org/officeDocument/2006/relationships" id="270" r:id="R142a9b4aefe34ee8"/>
    <p:sldId xmlns:r="http://schemas.openxmlformats.org/officeDocument/2006/relationships" id="271" r:id="R0c18dad881cc4d1d"/>
  </p:sldIdLst>
  <p:sldSz cx="15240000" cy="85725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<?xml version='1.0' encoding='UTF-8'?>
<Relationships xmlns="http://schemas.openxmlformats.org/package/2006/relationships"><Relationship Type="http://schemas.openxmlformats.org/officeDocument/2006/relationships/theme" Target="/ppt/theme/theme1.xml" Id="R594c9e33b5a94a36"/><Relationship Type="http://schemas.openxmlformats.org/officeDocument/2006/relationships/slideMaster" Target="/ppt/slideMasters/slideMaster1.xml" Id="Re12322b85657427b"/><Relationship Type="http://schemas.openxmlformats.org/officeDocument/2006/relationships/presProps" Target="/ppt/presProps.xml" Id="R798c51a0b8b0437a"/><Relationship Type="http://schemas.openxmlformats.org/officeDocument/2006/relationships/tableStyles" Target="/ppt/tableStyles.xml" Id="R88446d545a9b4088"/><Relationship Type="http://schemas.openxmlformats.org/officeDocument/2006/relationships/slide" Target="/ppt/slides/slide1.xml" Id="R84c870a168414739"/><Relationship Type="http://schemas.openxmlformats.org/officeDocument/2006/relationships/slide" Target="/ppt/slides/slide2.xml" Id="R2ebeab2388664321"/><Relationship Type="http://schemas.openxmlformats.org/officeDocument/2006/relationships/slide" Target="/ppt/slides/slide3.xml" Id="Rd22868a3eaa342d8"/><Relationship Type="http://schemas.openxmlformats.org/officeDocument/2006/relationships/slide" Target="/ppt/slides/slide4.xml" Id="R43d83ed5e4da476b"/><Relationship Type="http://schemas.openxmlformats.org/officeDocument/2006/relationships/slide" Target="/ppt/slides/slide5.xml" Id="Raa37b739ba304453"/><Relationship Type="http://schemas.openxmlformats.org/officeDocument/2006/relationships/slide" Target="/ppt/slides/slide6.xml" Id="Rf3b1c9766c4e4b1e"/><Relationship Type="http://schemas.openxmlformats.org/officeDocument/2006/relationships/slide" Target="/ppt/slides/slide7.xml" Id="R62f44769949847cb"/><Relationship Type="http://schemas.openxmlformats.org/officeDocument/2006/relationships/slide" Target="/ppt/slides/slide8.xml" Id="Rdb3cd440dab64f62"/><Relationship Type="http://schemas.openxmlformats.org/officeDocument/2006/relationships/slide" Target="/ppt/slides/slide9.xml" Id="Rd18b016d07e248c8"/><Relationship Type="http://schemas.openxmlformats.org/officeDocument/2006/relationships/slide" Target="/ppt/slides/slide10.xml" Id="R54d54a02a6ea4eb8"/><Relationship Type="http://schemas.openxmlformats.org/officeDocument/2006/relationships/slide" Target="/ppt/slides/slide11.xml" Id="Rebe2b57720fc4715"/><Relationship Type="http://schemas.openxmlformats.org/officeDocument/2006/relationships/slide" Target="/ppt/slides/slide12.xml" Id="R92ce990c336e4e66"/><Relationship Type="http://schemas.openxmlformats.org/officeDocument/2006/relationships/slide" Target="/ppt/slides/slide13.xml" Id="Rea6c892ad41d44f8"/><Relationship Type="http://schemas.openxmlformats.org/officeDocument/2006/relationships/slide" Target="/ppt/slides/slide14.xml" Id="Ra3d9c7c2917f491c"/><Relationship Type="http://schemas.openxmlformats.org/officeDocument/2006/relationships/slide" Target="/ppt/slides/slide15.xml" Id="R142a9b4aefe34ee8"/><Relationship Type="http://schemas.openxmlformats.org/officeDocument/2006/relationships/slide" Target="/ppt/slides/slide16.xml" Id="R0c18dad881cc4d1d"/></Relationship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1979df4441a487b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e792d27ad10444c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11327a068814057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7b30db20b064993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d1b26fe8ad34787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0054a6a979e4a9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A4EE3DA2-A658-4558-8BD5-6E5429C4D6B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524000" y="3238500"/>
            <a:ext cx="121920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8CFA68BB-EB41-4D90-91D0-F5A003E954C8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2286000" y="4714875"/>
            <a:ext cx="10668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796F2D16-48A9-42F3-A1E4-E85205D6592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524000" y="3571875"/>
            <a:ext cx="121920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2999D7CD-4066-41A5-A4A4-38281C0E34D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7250" y="666750"/>
            <a:ext cx="13525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07378955-B981-4D51-B0E1-84BA7C3A2FE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57250" y="2381250"/>
            <a:ext cx="13525500" cy="533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5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1pPr>
            <a:lvl2pPr marL="666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2pPr>
            <a:lvl3pPr marL="1047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3pPr>
            <a:lvl4pPr marL="1428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4pPr>
            <a:lvl5pPr marL="1809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5pPr>
            <a:lvl6pPr marL="2190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6pPr>
            <a:lvl7pPr marL="2571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7pPr>
            <a:lvl8pPr marL="2952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8pPr>
            <a:lvl9pPr marL="3333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0E89D06B-49CD-402A-86D8-C176C0E37EA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7250" y="666750"/>
            <a:ext cx="13525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FDDB15C2-F96E-4833-BA4B-90BA31B4C13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57250" y="2381250"/>
            <a:ext cx="6286500" cy="533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5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1pPr>
            <a:lvl2pPr marL="666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2pPr>
            <a:lvl3pPr marL="1047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3pPr>
            <a:lvl4pPr marL="1428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4pPr>
            <a:lvl5pPr marL="1809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5pPr>
            <a:lvl6pPr marL="2190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6pPr>
            <a:lvl7pPr marL="2571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7pPr>
            <a:lvl8pPr marL="2952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8pPr>
            <a:lvl9pPr marL="3333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5739B23C-8809-49CD-A3AA-EB5362903046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8096250" y="2381250"/>
            <a:ext cx="6286500" cy="533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5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1pPr>
            <a:lvl2pPr marL="666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2pPr>
            <a:lvl3pPr marL="1047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3pPr>
            <a:lvl4pPr marL="1428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4pPr>
            <a:lvl5pPr marL="1809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5pPr>
            <a:lvl6pPr marL="2190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6pPr>
            <a:lvl7pPr marL="2571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7pPr>
            <a:lvl8pPr marL="2952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8pPr>
            <a:lvl9pPr marL="3333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2CCD324C-23FD-4EBF-B073-A1849FB20DA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7250" y="666750"/>
            <a:ext cx="13525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57451B37-91FA-406B-9498-1FFCAB9F126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57250" y="2381250"/>
            <a:ext cx="6286500" cy="533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5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1pPr>
            <a:lvl2pPr marL="666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2pPr>
            <a:lvl3pPr marL="1047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3pPr>
            <a:lvl4pPr marL="1428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4pPr>
            <a:lvl5pPr marL="1809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5pPr>
            <a:lvl6pPr marL="2190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6pPr>
            <a:lvl7pPr marL="2571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7pPr>
            <a:lvl8pPr marL="2952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8pPr>
            <a:lvl9pPr marL="3333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05f19be747840b9" /><Relationship Type="http://schemas.openxmlformats.org/officeDocument/2006/relationships/slideLayout" Target="/ppt/slideLayouts/slideLayout1.xml" Id="Re22474bf32ef4ff3" /><Relationship Type="http://schemas.openxmlformats.org/officeDocument/2006/relationships/slideLayout" Target="/ppt/slideLayouts/slideLayout2.xml" Id="R207620b3175e4adf" /><Relationship Type="http://schemas.openxmlformats.org/officeDocument/2006/relationships/slideLayout" Target="/ppt/slideLayouts/slideLayout3.xml" Id="Ref384114a3dc490b" /><Relationship Type="http://schemas.openxmlformats.org/officeDocument/2006/relationships/slideLayout" Target="/ppt/slideLayouts/slideLayout4.xml" Id="Rfcd4f010831b4804" /><Relationship Type="http://schemas.openxmlformats.org/officeDocument/2006/relationships/slideLayout" Target="/ppt/slideLayouts/slideLayout5.xml" Id="R6168a89c9da14866" /><Relationship Type="http://schemas.openxmlformats.org/officeDocument/2006/relationships/slideLayout" Target="/ppt/slideLayouts/slideLayout6.xml" Id="R8765b2828c444f0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22474bf32ef4ff3"/>
    <p:sldLayoutId xmlns:r="http://schemas.openxmlformats.org/officeDocument/2006/relationships" id="2147483650" r:id="R207620b3175e4adf"/>
    <p:sldLayoutId xmlns:r="http://schemas.openxmlformats.org/officeDocument/2006/relationships" id="2147483651" r:id="Ref384114a3dc490b"/>
    <p:sldLayoutId xmlns:r="http://schemas.openxmlformats.org/officeDocument/2006/relationships" id="2147483652" r:id="Rfcd4f010831b4804"/>
    <p:sldLayoutId xmlns:r="http://schemas.openxmlformats.org/officeDocument/2006/relationships" id="2147483653" r:id="R6168a89c9da14866"/>
    <p:sldLayoutId xmlns:r="http://schemas.openxmlformats.org/officeDocument/2006/relationships" id="2147483654" r:id="R8765b2828c444f0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<?xml version='1.0' encoding='UTF-8'?>
<Relationships xmlns="http://schemas.openxmlformats.org/package/2006/relationships"><Relationship Type="http://schemas.openxmlformats.org/officeDocument/2006/relationships/slideLayout" Target="/ppt/slideLayouts/slideLayout6.xml" Id="R5c037f95d63f433a"/></Relationships>
</file>

<file path=ppt/slides/_rels/slide2.xml.rels><?xml version='1.0' encoding='UTF-8'?>
<Relationships xmlns="http://schemas.openxmlformats.org/package/2006/relationships"><Relationship Type="http://schemas.openxmlformats.org/officeDocument/2006/relationships/slideLayout" Target="/ppt/slideLayouts/slideLayout6.xml" Id="R36408716dcbc4f82"/><Relationship Type="http://schemas.openxmlformats.org/officeDocument/2006/relationships/image" Target="/ppt/media/image.png" Id="R9299b32cac3045cd"/></Relationships>
</file>

<file path=ppt/slides/_rels/slide3.xml.rels><?xml version='1.0' encoding='UTF-8'?>
<Relationships xmlns="http://schemas.openxmlformats.org/package/2006/relationships"><Relationship Type="http://schemas.openxmlformats.org/officeDocument/2006/relationships/slideLayout" Target="/ppt/slideLayouts/slideLayout6.xml" Id="R6dccf1a38e814c9b"/><Relationship Type="http://schemas.openxmlformats.org/officeDocument/2006/relationships/image" Target="/ppt/media/image2.png" Id="R151a4a2726374729"/><Relationship Type="http://schemas.openxmlformats.org/officeDocument/2006/relationships/image" Target="/ppt/media/image3.png" Id="R8d962acbac514f5a"/><Relationship Type="http://schemas.openxmlformats.org/officeDocument/2006/relationships/image" Target="/ppt/media/image4.png" Id="R93e3acc9587a4938"/></Relationships>
</file>

<file path=ppt/slides/_rels/slide4.xml.rels><?xml version='1.0' encoding='UTF-8'?>
<Relationships xmlns="http://schemas.openxmlformats.org/package/2006/relationships"><Relationship Type="http://schemas.openxmlformats.org/officeDocument/2006/relationships/slideLayout" Target="/ppt/slideLayouts/slideLayout6.xml" Id="R6478bcabdcb04522"/></Relationships>
</file>

<file path=ppt/slides/_rels/slide5.xml.rels><?xml version='1.0' encoding='UTF-8'?>
<Relationships xmlns="http://schemas.openxmlformats.org/package/2006/relationships"><Relationship Type="http://schemas.openxmlformats.org/officeDocument/2006/relationships/slideLayout" Target="/ppt/slideLayouts/slideLayout6.xml" Id="R0ae3288cf4e1438f"/><Relationship Type="http://schemas.openxmlformats.org/officeDocument/2006/relationships/image" Target="/ppt/media/image5.png" Id="R1c3c4bab2449406d"/><Relationship Type="http://schemas.openxmlformats.org/officeDocument/2006/relationships/image" Target="/ppt/media/image6.png" Id="Rd0cb0bb318f7423f"/></Relationships>
</file>

<file path=ppt/slides/_rels/slide6.xml.rels><?xml version='1.0' encoding='UTF-8'?>
<Relationships xmlns="http://schemas.openxmlformats.org/package/2006/relationships"><Relationship Type="http://schemas.openxmlformats.org/officeDocument/2006/relationships/slideLayout" Target="/ppt/slideLayouts/slideLayout6.xml" Id="Re2657a4155f44832"/></Relationships>
</file>

<file path=ppt/slides/_rels/slide7.xml.rels><?xml version='1.0' encoding='UTF-8'?>
<Relationships xmlns="http://schemas.openxmlformats.org/package/2006/relationships"><Relationship Type="http://schemas.openxmlformats.org/officeDocument/2006/relationships/slideLayout" Target="/ppt/slideLayouts/slideLayout6.xml" Id="R69c3f6f6467744f9"/><Relationship Type="http://schemas.openxmlformats.org/officeDocument/2006/relationships/image" Target="/ppt/media/image7.png" Id="Rdfeb5113d6ed4518"/></Relationships>
</file>

<file path=ppt/slides/_rels/slide8.xml.rels><?xml version='1.0' encoding='UTF-8'?>
<Relationships xmlns="http://schemas.openxmlformats.org/package/2006/relationships"><Relationship Type="http://schemas.openxmlformats.org/officeDocument/2006/relationships/slideLayout" Target="/ppt/slideLayouts/slideLayout6.xml" Id="Rc1cc06b969654dcf"/></Relationships>
</file>

<file path=ppt/slides/_rels/slide9.xml.rels><?xml version='1.0' encoding='UTF-8'?>
<Relationships xmlns="http://schemas.openxmlformats.org/package/2006/relationships"><Relationship Type="http://schemas.openxmlformats.org/officeDocument/2006/relationships/slideLayout" Target="/ppt/slideLayouts/slideLayout6.xml" Id="R761f65df79484392"/></Relationships>
</file>

<file path=ppt/slides/_rels/slide10.xml.rels><?xml version='1.0' encoding='UTF-8'?>
<Relationships xmlns="http://schemas.openxmlformats.org/package/2006/relationships"><Relationship Type="http://schemas.openxmlformats.org/officeDocument/2006/relationships/slideLayout" Target="/ppt/slideLayouts/slideLayout6.xml" Id="R612ae2c9fc12428c"/><Relationship Type="http://schemas.openxmlformats.org/officeDocument/2006/relationships/image" Target="/ppt/media/image8.png" Id="Rc21b750657a74fca"/></Relationships>
</file>

<file path=ppt/slides/_rels/slide11.xml.rels><?xml version='1.0' encoding='UTF-8'?>
<Relationships xmlns="http://schemas.openxmlformats.org/package/2006/relationships"><Relationship Type="http://schemas.openxmlformats.org/officeDocument/2006/relationships/slideLayout" Target="/ppt/slideLayouts/slideLayout6.xml" Id="R122fe6cf005b4a0d"/><Relationship Type="http://schemas.openxmlformats.org/officeDocument/2006/relationships/image" Target="/ppt/media/image9.png" Id="R5d3302b4e3b44afc"/><Relationship Type="http://schemas.openxmlformats.org/officeDocument/2006/relationships/image" Target="/ppt/media/image10.png" Id="R63b814e9a991436a"/><Relationship Type="http://schemas.openxmlformats.org/officeDocument/2006/relationships/image" Target="/ppt/media/image11.png" Id="R44713914bbd64579"/></Relationships>
</file>

<file path=ppt/slides/_rels/slide12.xml.rels><?xml version='1.0' encoding='UTF-8'?>
<Relationships xmlns="http://schemas.openxmlformats.org/package/2006/relationships"><Relationship Type="http://schemas.openxmlformats.org/officeDocument/2006/relationships/slideLayout" Target="/ppt/slideLayouts/slideLayout6.xml" Id="Rb86097e6e67b460d"/></Relationships>
</file>

<file path=ppt/slides/_rels/slide13.xml.rels><?xml version='1.0' encoding='UTF-8'?>
<Relationships xmlns="http://schemas.openxmlformats.org/package/2006/relationships"><Relationship Type="http://schemas.openxmlformats.org/officeDocument/2006/relationships/slideLayout" Target="/ppt/slideLayouts/slideLayout6.xml" Id="R929f501f9f144b40"/><Relationship Type="http://schemas.openxmlformats.org/officeDocument/2006/relationships/image" Target="/ppt/media/image12.png" Id="Rb0d958f9f64748c3"/></Relationships>
</file>

<file path=ppt/slides/_rels/slide14.xml.rels><?xml version='1.0' encoding='UTF-8'?>
<Relationships xmlns="http://schemas.openxmlformats.org/package/2006/relationships"><Relationship Type="http://schemas.openxmlformats.org/officeDocument/2006/relationships/slideLayout" Target="/ppt/slideLayouts/slideLayout6.xml" Id="Re30c6ae0a6924e62"/></Relationships>
</file>

<file path=ppt/slides/_rels/slide15.xml.rels><?xml version='1.0' encoding='UTF-8'?>
<Relationships xmlns="http://schemas.openxmlformats.org/package/2006/relationships"><Relationship Type="http://schemas.openxmlformats.org/officeDocument/2006/relationships/slideLayout" Target="/ppt/slideLayouts/slideLayout6.xml" Id="R6666b15b30344333"/></Relationships>
</file>

<file path=ppt/slides/_rels/slide16.xml.rels><?xml version='1.0' encoding='UTF-8'?>
<Relationships xmlns="http://schemas.openxmlformats.org/package/2006/relationships"><Relationship Type="http://schemas.openxmlformats.org/officeDocument/2006/relationships/slideLayout" Target="/ppt/slideLayouts/slideLayout6.xml" Id="R82a5cc619e694bf1"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23C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s1-item1">
            <a:extLst xmlns:a="http://schemas.openxmlformats.org/drawingml/2006/main">
              <a:ext uri="{FF2B5EF4-FFF2-40B4-BE49-F238E27FC236}">
                <a16:creationId xmlns:a16="http://schemas.microsoft.com/office/drawing/2014/main" id="{1832F93C-F8FF-4DD8-97AB-FB6B8AFC55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285875"/>
            <a:ext cx="13716000" cy="2095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66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66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6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Perception as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66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6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controlled hallucination</a:t>
            </a:r>
          </a:p>
        </p:txBody>
      </p:sp>
      <p:sp>
        <p:nvSpPr>
          <p:cNvPr id="2" name="s1-item2">
            <a:extLst xmlns:a="http://schemas.openxmlformats.org/drawingml/2006/main">
              <a:ext uri="{FF2B5EF4-FFF2-40B4-BE49-F238E27FC236}">
                <a16:creationId xmlns:a16="http://schemas.microsoft.com/office/drawing/2014/main" id="{CC4E9D02-443B-475B-B8E6-5DF6F6B16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4286250"/>
            <a:ext cx="12858750" cy="1952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36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36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67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How can perception put us in touch with the world if the brain constructs what we see?</a:t>
            </a:r>
          </a:p>
        </p:txBody>
      </p:sp>
      <p:sp>
        <p:nvSpPr>
          <p:cNvPr id="3" name="s1-item3">
            <a:extLst xmlns:a="http://schemas.openxmlformats.org/drawingml/2006/main">
              <a:ext uri="{FF2B5EF4-FFF2-40B4-BE49-F238E27FC236}">
                <a16:creationId xmlns:a16="http://schemas.microsoft.com/office/drawing/2014/main" id="{FCE5AD6A-3DBD-4052-8C87-D53B36836E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7219950"/>
            <a:ext cx="1295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CBDBD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2025" b="0">
                <a:solidFill>
                  <a:srgbClr val="CBDBD3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CBDBD3"/>
                </a:solidFill>
                <a:latin typeface="Arial"/>
                <a:ea typeface="Arial"/>
                <a:cs typeface="Arial"/>
              </a:rPr>
              <a:t>Neuroethics / Friday, October 16, 2026</a:t>
            </a:r>
          </a:p>
        </p:txBody>
      </p:sp>
      <p:sp>
        <p:nvSpPr>
          <p:cNvPr id="4" name="s1-item4">
            <a:extLst xmlns:a="http://schemas.openxmlformats.org/drawingml/2006/main">
              <a:ext uri="{FF2B5EF4-FFF2-40B4-BE49-F238E27FC236}">
                <a16:creationId xmlns:a16="http://schemas.microsoft.com/office/drawing/2014/main" id="{58C6BA10-A9E3-4D26-9C1E-62AA8975B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0" y="7953375"/>
            <a:ext cx="571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r">
              <a:defRPr sz="1875" b="0">
                <a:solidFill>
                  <a:srgbClr val="CBDBD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lnSpc>
                <a:spcPct val="115000"/>
              </a:lnSpc>
              <a:buNone/>
              <a:defRPr sz="1875" b="0">
                <a:solidFill>
                  <a:srgbClr val="CBDBD3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CBDBD3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88799856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s2-item1">
            <a:extLst xmlns:a="http://schemas.openxmlformats.org/drawingml/2006/main">
              <a:ext uri="{FF2B5EF4-FFF2-40B4-BE49-F238E27FC236}">
                <a16:creationId xmlns:a16="http://schemas.microsoft.com/office/drawing/2014/main" id="{225C660C-5996-48E3-8FC6-A82A3B7641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71500"/>
            <a:ext cx="13716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450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450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4500" b="1">
                <a:solidFill>
                  <a:srgbClr val="163D37"/>
                </a:solidFill>
                <a:latin typeface="Arial"/>
                <a:ea typeface="Arial"/>
                <a:cs typeface="Arial"/>
              </a:rPr>
              <a:t>Which square looks lighter?</a:t>
            </a:r>
          </a:p>
        </p:txBody>
      </p:sp>
      <p:pic>
        <p:nvPicPr>
          <p:cNvPr id="2" name="s2-item2" descr="Adelson checkerboard with labeled squares A and B">
            <a:extLst xmlns:a="http://schemas.openxmlformats.org/drawingml/2006/main">
              <a:ext uri="{FF2B5EF4-FFF2-40B4-BE49-F238E27FC236}">
                <a16:creationId xmlns:a16="http://schemas.microsoft.com/office/drawing/2014/main" id="{6A921E34-7264-40F6-90F2-BEB8EF2078B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299b32cac3045cd"/>
          <a:stretch xmlns:a="http://schemas.openxmlformats.org/drawingml/2006/main"/>
        </p:blipFill>
        <p:spPr>
          <a:xfrm xmlns:a="http://schemas.openxmlformats.org/drawingml/2006/main">
            <a:off x="3633099" y="1619250"/>
            <a:ext cx="7973802" cy="6191250"/>
          </a:xfrm>
          <a:prstGeom xmlns:a="http://schemas.openxmlformats.org/drawingml/2006/main" prst="rect">
            <a:avLst/>
          </a:prstGeom>
        </p:spPr>
      </p:pic>
      <p:sp>
        <p:nvSpPr>
          <p:cNvPr id="3" name="s2-item3">
            <a:extLst xmlns:a="http://schemas.openxmlformats.org/drawingml/2006/main">
              <a:ext uri="{FF2B5EF4-FFF2-40B4-BE49-F238E27FC236}">
                <a16:creationId xmlns:a16="http://schemas.microsoft.com/office/drawing/2014/main" id="{80673CE4-CC8E-420E-8E48-7341D4844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7505700"/>
            <a:ext cx="1366837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350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96D66"/>
                </a:solidFill>
                <a:latin typeface="Arial"/>
                <a:ea typeface="Arial"/>
                <a:cs typeface="Arial"/>
              </a:rPr>
              <a:t>Edward H. Adelson, checker-shadow illusion</a:t>
            </a:r>
          </a:p>
        </p:txBody>
      </p:sp>
      <p:sp>
        <p:nvSpPr>
          <p:cNvPr id="4" name="s2-item4">
            <a:extLst xmlns:a="http://schemas.openxmlformats.org/drawingml/2006/main">
              <a:ext uri="{FF2B5EF4-FFF2-40B4-BE49-F238E27FC236}">
                <a16:creationId xmlns:a16="http://schemas.microsoft.com/office/drawing/2014/main" id="{FFFCA8FB-BFDA-4ECC-8DDD-439FDEC2D1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8010525"/>
            <a:ext cx="1295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8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96D66"/>
                </a:solidFill>
                <a:latin typeface="Arial"/>
                <a:ea typeface="Arial"/>
                <a:cs typeface="Arial"/>
              </a:rPr>
              <a:t>How can a constructed perception put us in touch with the world?</a:t>
            </a:r>
          </a:p>
        </p:txBody>
      </p:sp>
      <p:sp>
        <p:nvSpPr>
          <p:cNvPr id="5" name="s2-item5">
            <a:extLst xmlns:a="http://schemas.openxmlformats.org/drawingml/2006/main">
              <a:ext uri="{FF2B5EF4-FFF2-40B4-BE49-F238E27FC236}">
                <a16:creationId xmlns:a16="http://schemas.microsoft.com/office/drawing/2014/main" id="{AEB4DB2B-D3A8-4196-983A-0589A745BF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0" y="7953375"/>
            <a:ext cx="571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r">
              <a:defRPr sz="18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lnSpc>
                <a:spcPct val="115000"/>
              </a:lnSpc>
              <a:buNone/>
              <a:defRPr sz="18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96D66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201707887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3-item1">
            <a:extLst xmlns:a="http://schemas.openxmlformats.org/drawingml/2006/main">
              <a:ext uri="{FF2B5EF4-FFF2-40B4-BE49-F238E27FC236}">
                <a16:creationId xmlns:a16="http://schemas.microsoft.com/office/drawing/2014/main" id="{17B07913-6421-4F70-8652-72ABC530A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71500"/>
            <a:ext cx="13716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450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450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4500" b="1">
                <a:solidFill>
                  <a:srgbClr val="163D37"/>
                </a:solidFill>
                <a:latin typeface="Arial"/>
                <a:ea typeface="Arial"/>
                <a:cs typeface="Arial"/>
              </a:rPr>
              <a:t>The patches on their own</a:t>
            </a:r>
          </a:p>
        </p:txBody>
      </p:sp>
      <p:pic>
        <p:nvPicPr>
          <p:cNvPr id="2" name="s3-item2" descr="Adelson checkerboard with labeled squares A and B">
            <a:extLst xmlns:a="http://schemas.openxmlformats.org/drawingml/2006/main">
              <a:ext uri="{FF2B5EF4-FFF2-40B4-BE49-F238E27FC236}">
                <a16:creationId xmlns:a16="http://schemas.microsoft.com/office/drawing/2014/main" id="{7DDA04B6-3EC0-43D8-8221-DEB0768D943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51a4a2726374729"/>
          <a:stretch xmlns:a="http://schemas.openxmlformats.org/drawingml/2006/main"/>
        </p:blipFill>
        <p:spPr>
          <a:xfrm xmlns:a="http://schemas.openxmlformats.org/drawingml/2006/main">
            <a:off x="966833" y="1857375"/>
            <a:ext cx="7115085" cy="5524500"/>
          </a:xfrm>
          <a:prstGeom xmlns:a="http://schemas.openxmlformats.org/drawingml/2006/main" prst="rect">
            <a:avLst/>
          </a:prstGeom>
        </p:spPr>
      </p:pic>
      <p:sp>
        <p:nvSpPr>
          <p:cNvPr id="3" name="s3-item3">
            <a:extLst xmlns:a="http://schemas.openxmlformats.org/drawingml/2006/main">
              <a:ext uri="{FF2B5EF4-FFF2-40B4-BE49-F238E27FC236}">
                <a16:creationId xmlns:a16="http://schemas.microsoft.com/office/drawing/2014/main" id="{A8DE70A9-39DA-4306-B63E-B38FA7C0F5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2286000"/>
            <a:ext cx="1714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ctr">
              <a:defRPr sz="3300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lnSpc>
                <a:spcPct val="115000"/>
              </a:lnSpc>
              <a:buNone/>
              <a:defRPr sz="3300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3300" b="0">
                <a:solidFill>
                  <a:srgbClr val="163D37"/>
                </a:solidFill>
                <a:latin typeface="Arial"/>
                <a:ea typeface="Arial"/>
                <a:cs typeface="Arial"/>
              </a:rPr>
              <a:t>A</a:t>
            </a:r>
          </a:p>
        </p:txBody>
      </p:sp>
      <p:sp>
        <p:nvSpPr>
          <p:cNvPr id="4" name="s3-item4">
            <a:extLst xmlns:a="http://schemas.openxmlformats.org/drawingml/2006/main">
              <a:ext uri="{FF2B5EF4-FFF2-40B4-BE49-F238E27FC236}">
                <a16:creationId xmlns:a16="http://schemas.microsoft.com/office/drawing/2014/main" id="{C1B17958-6923-400A-9E18-8BC791BA8A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0" y="2286000"/>
            <a:ext cx="1714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ctr">
              <a:defRPr sz="3300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lnSpc>
                <a:spcPct val="115000"/>
              </a:lnSpc>
              <a:buNone/>
              <a:defRPr sz="3300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3300" b="0">
                <a:solidFill>
                  <a:srgbClr val="163D37"/>
                </a:solidFill>
                <a:latin typeface="Arial"/>
                <a:ea typeface="Arial"/>
                <a:cs typeface="Arial"/>
              </a:rPr>
              <a:t>B</a:t>
            </a:r>
          </a:p>
        </p:txBody>
      </p:sp>
      <p:pic>
        <p:nvPicPr>
          <p:cNvPr id="5" name="s3-item5" descr="Unaltered sample from inside square A">
            <a:extLst xmlns:a="http://schemas.openxmlformats.org/drawingml/2006/main">
              <a:ext uri="{FF2B5EF4-FFF2-40B4-BE49-F238E27FC236}">
                <a16:creationId xmlns:a16="http://schemas.microsoft.com/office/drawing/2014/main" id="{E845A4A5-3274-49D8-A28A-0B2BFE1FED1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d962acbac514f5a"/>
          <a:stretch xmlns:a="http://schemas.openxmlformats.org/drawingml/2006/main"/>
        </p:blipFill>
        <p:spPr>
          <a:xfrm xmlns:a="http://schemas.openxmlformats.org/drawingml/2006/main">
            <a:off x="9525000" y="3190875"/>
            <a:ext cx="1714500" cy="1714500"/>
          </a:xfrm>
          <a:prstGeom xmlns:a="http://schemas.openxmlformats.org/drawingml/2006/main" prst="rect">
            <a:avLst/>
          </a:prstGeom>
        </p:spPr>
      </p:pic>
      <p:pic>
        <p:nvPicPr>
          <p:cNvPr id="6" name="s3-item6" descr="Unaltered sample from inside square B">
            <a:extLst xmlns:a="http://schemas.openxmlformats.org/drawingml/2006/main">
              <a:ext uri="{FF2B5EF4-FFF2-40B4-BE49-F238E27FC236}">
                <a16:creationId xmlns:a16="http://schemas.microsoft.com/office/drawing/2014/main" id="{00DC6846-5EA0-47B7-B46E-8CC6CFE6399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3e3acc9587a4938"/>
          <a:stretch xmlns:a="http://schemas.openxmlformats.org/drawingml/2006/main"/>
        </p:blipFill>
        <p:spPr>
          <a:xfrm xmlns:a="http://schemas.openxmlformats.org/drawingml/2006/main">
            <a:off x="12001500" y="3190875"/>
            <a:ext cx="1714500" cy="1714500"/>
          </a:xfrm>
          <a:prstGeom xmlns:a="http://schemas.openxmlformats.org/drawingml/2006/main" prst="rect">
            <a:avLst/>
          </a:prstGeom>
        </p:spPr>
      </p:pic>
      <p:sp>
        <p:nvSpPr>
          <p:cNvPr id="7" name="s3-item7">
            <a:extLst xmlns:a="http://schemas.openxmlformats.org/drawingml/2006/main">
              <a:ext uri="{FF2B5EF4-FFF2-40B4-BE49-F238E27FC236}">
                <a16:creationId xmlns:a16="http://schemas.microsoft.com/office/drawing/2014/main" id="{4D0DD500-9582-4A18-A4CB-C6B3715603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5238750"/>
            <a:ext cx="4619625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ctr">
              <a:defRPr sz="255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lnSpc>
                <a:spcPct val="115000"/>
              </a:lnSpc>
              <a:buNone/>
              <a:defRPr sz="255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63D37"/>
                </a:solidFill>
                <a:latin typeface="Arial"/>
                <a:ea typeface="Arial"/>
                <a:cs typeface="Arial"/>
              </a:rPr>
              <a:t>Matching pixel values</a:t>
            </a:r>
          </a:p>
          <a:p xmlns:a="http://schemas.openxmlformats.org/drawingml/2006/main">
            <a:pPr algn="ctr">
              <a:lnSpc>
                <a:spcPct val="115000"/>
              </a:lnSpc>
              <a:buNone/>
              <a:defRPr sz="255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63D37"/>
                </a:solidFill>
                <a:latin typeface="Arial"/>
                <a:ea typeface="Arial"/>
                <a:cs typeface="Arial"/>
              </a:rPr>
              <a:t>RGB (120, 120, 120)</a:t>
            </a:r>
          </a:p>
        </p:txBody>
      </p:sp>
      <p:sp>
        <p:nvSpPr>
          <p:cNvPr id="8" name="s3-item8">
            <a:extLst xmlns:a="http://schemas.openxmlformats.org/drawingml/2006/main">
              <a:ext uri="{FF2B5EF4-FFF2-40B4-BE49-F238E27FC236}">
                <a16:creationId xmlns:a16="http://schemas.microsoft.com/office/drawing/2014/main" id="{AAD18E6B-C03D-4F03-B568-3B61D4E545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6572250"/>
            <a:ext cx="5095875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ctr">
              <a:defRPr sz="2550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lnSpc>
                <a:spcPct val="115000"/>
              </a:lnSpc>
              <a:buNone/>
              <a:defRPr sz="2550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163D37"/>
                </a:solidFill>
                <a:latin typeface="Arial"/>
                <a:ea typeface="Arial"/>
                <a:cs typeface="Arial"/>
              </a:rPr>
              <a:t>Do they still look different</a:t>
            </a:r>
          </a:p>
          <a:p xmlns:a="http://schemas.openxmlformats.org/drawingml/2006/main">
            <a:pPr algn="ctr">
              <a:lnSpc>
                <a:spcPct val="115000"/>
              </a:lnSpc>
              <a:buNone/>
              <a:defRPr sz="2550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163D37"/>
                </a:solidFill>
                <a:latin typeface="Arial"/>
                <a:ea typeface="Arial"/>
                <a:cs typeface="Arial"/>
              </a:rPr>
              <a:t>in the scene?</a:t>
            </a:r>
          </a:p>
        </p:txBody>
      </p:sp>
      <p:sp>
        <p:nvSpPr>
          <p:cNvPr id="9" name="s3-item9">
            <a:extLst xmlns:a="http://schemas.openxmlformats.org/drawingml/2006/main">
              <a:ext uri="{FF2B5EF4-FFF2-40B4-BE49-F238E27FC236}">
                <a16:creationId xmlns:a16="http://schemas.microsoft.com/office/drawing/2014/main" id="{F1AA3A99-E3A1-421F-BE2D-F1120B2FA9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7505700"/>
            <a:ext cx="1366837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350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96D66"/>
                </a:solidFill>
                <a:latin typeface="Arial"/>
                <a:ea typeface="Arial"/>
                <a:cs typeface="Arial"/>
              </a:rPr>
              <a:t>Adelson • Samples cropped without changing their color</a:t>
            </a:r>
          </a:p>
        </p:txBody>
      </p:sp>
      <p:sp>
        <p:nvSpPr>
          <p:cNvPr id="10" name="s3-item10">
            <a:extLst xmlns:a="http://schemas.openxmlformats.org/drawingml/2006/main">
              <a:ext uri="{FF2B5EF4-FFF2-40B4-BE49-F238E27FC236}">
                <a16:creationId xmlns:a16="http://schemas.microsoft.com/office/drawing/2014/main" id="{86A7830F-054E-4FAA-A183-050007531D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8010525"/>
            <a:ext cx="1295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8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96D66"/>
                </a:solidFill>
                <a:latin typeface="Arial"/>
                <a:ea typeface="Arial"/>
                <a:cs typeface="Arial"/>
              </a:rPr>
              <a:t>How can a constructed perception put us in touch with the world?</a:t>
            </a:r>
          </a:p>
        </p:txBody>
      </p:sp>
      <p:sp>
        <p:nvSpPr>
          <p:cNvPr id="11" name="s3-item11">
            <a:extLst xmlns:a="http://schemas.openxmlformats.org/drawingml/2006/main">
              <a:ext uri="{FF2B5EF4-FFF2-40B4-BE49-F238E27FC236}">
                <a16:creationId xmlns:a16="http://schemas.microsoft.com/office/drawing/2014/main" id="{316CD25F-D048-45DE-9AFF-03327A8504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0" y="7953375"/>
            <a:ext cx="571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r">
              <a:defRPr sz="18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lnSpc>
                <a:spcPct val="115000"/>
              </a:lnSpc>
              <a:buNone/>
              <a:defRPr sz="18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96D66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072726126"/>
      </p:ext>
    </p:extLst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/>
      <p:bldP spid="4" grpId="0" uiExpand="1"/>
      <p:bldP spid="5" grpId="0" uiExpand="1"/>
      <p:bldP spid="6" grpId="0" uiExpand="1"/>
      <p:bldP spid="7" grpId="0" uiExpand="1"/>
      <p:bldP spid="8" grpId="0" uiExpand="1"/>
    </p:bldLst>
  </p:timing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s4-item1">
            <a:extLst xmlns:a="http://schemas.openxmlformats.org/drawingml/2006/main">
              <a:ext uri="{FF2B5EF4-FFF2-40B4-BE49-F238E27FC236}">
                <a16:creationId xmlns:a16="http://schemas.microsoft.com/office/drawing/2014/main" id="{075F57B4-6656-4A0D-8F11-D50190EB02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71500"/>
            <a:ext cx="13716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450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450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4500" b="1">
                <a:solidFill>
                  <a:srgbClr val="163D37"/>
                </a:solidFill>
                <a:latin typeface="Arial"/>
                <a:ea typeface="Arial"/>
                <a:cs typeface="Arial"/>
              </a:rPr>
              <a:t>One signal, several possible sources</a:t>
            </a:r>
          </a:p>
        </p:txBody>
      </p:sp>
      <p:sp>
        <p:nvSpPr>
          <p:cNvPr id="2" name="s4-item2">
            <a:extLst xmlns:a="http://schemas.openxmlformats.org/drawingml/2006/main">
              <a:ext uri="{FF2B5EF4-FFF2-40B4-BE49-F238E27FC236}">
                <a16:creationId xmlns:a16="http://schemas.microsoft.com/office/drawing/2014/main" id="{972176E9-5A2E-4833-80BF-85BACCA939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190750"/>
            <a:ext cx="13716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487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487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4875" b="1">
                <a:solidFill>
                  <a:srgbClr val="163D37"/>
                </a:solidFill>
                <a:latin typeface="Arial"/>
                <a:ea typeface="Arial"/>
                <a:cs typeface="Arial"/>
              </a:rPr>
              <a:t>The same amount of light</a:t>
            </a:r>
          </a:p>
        </p:txBody>
      </p:sp>
      <p:sp>
        <p:nvSpPr>
          <p:cNvPr id="3" name="s4-item3">
            <a:extLst xmlns:a="http://schemas.openxmlformats.org/drawingml/2006/main">
              <a:ext uri="{FF2B5EF4-FFF2-40B4-BE49-F238E27FC236}">
                <a16:creationId xmlns:a16="http://schemas.microsoft.com/office/drawing/2014/main" id="{A0E87FAD-81D7-46A7-917B-E38C05896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4048125"/>
            <a:ext cx="609600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4125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4125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4125" b="0">
                <a:solidFill>
                  <a:srgbClr val="163D37"/>
                </a:solidFill>
                <a:latin typeface="Arial"/>
                <a:ea typeface="Arial"/>
                <a:cs typeface="Arial"/>
              </a:rPr>
              <a:t>A light surface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4125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4125" b="0">
                <a:solidFill>
                  <a:srgbClr val="163D37"/>
                </a:solidFill>
                <a:latin typeface="Arial"/>
                <a:ea typeface="Arial"/>
                <a:cs typeface="Arial"/>
              </a:rPr>
              <a:t>in shadow</a:t>
            </a:r>
          </a:p>
        </p:txBody>
      </p:sp>
      <p:sp>
        <p:nvSpPr>
          <p:cNvPr id="4" name="s4-item4">
            <a:extLst xmlns:a="http://schemas.openxmlformats.org/drawingml/2006/main">
              <a:ext uri="{FF2B5EF4-FFF2-40B4-BE49-F238E27FC236}">
                <a16:creationId xmlns:a16="http://schemas.microsoft.com/office/drawing/2014/main" id="{061A2552-9C91-48BC-A24A-78F21FA51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4048125"/>
            <a:ext cx="619125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4125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4125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4125" b="0">
                <a:solidFill>
                  <a:srgbClr val="163D37"/>
                </a:solidFill>
                <a:latin typeface="Arial"/>
                <a:ea typeface="Arial"/>
                <a:cs typeface="Arial"/>
              </a:rPr>
              <a:t>A darker surface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4125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4125" b="0">
                <a:solidFill>
                  <a:srgbClr val="163D37"/>
                </a:solidFill>
                <a:latin typeface="Arial"/>
                <a:ea typeface="Arial"/>
                <a:cs typeface="Arial"/>
              </a:rPr>
              <a:t>under stronger light</a:t>
            </a:r>
          </a:p>
        </p:txBody>
      </p:sp>
      <p:sp>
        <p:nvSpPr>
          <p:cNvPr id="5" name="s4-item5">
            <a:extLst xmlns:a="http://schemas.openxmlformats.org/drawingml/2006/main">
              <a:ext uri="{FF2B5EF4-FFF2-40B4-BE49-F238E27FC236}">
                <a16:creationId xmlns:a16="http://schemas.microsoft.com/office/drawing/2014/main" id="{EFE08319-F1AC-4797-B3E3-0FCE03763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6572250"/>
            <a:ext cx="13335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3000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3000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pPr>
            <a:r>
              <a:rPr sz="3000" b="0">
                <a:solidFill>
                  <a:srgbClr val="596D66"/>
                </a:solidFill>
                <a:latin typeface="Arial"/>
                <a:ea typeface="Arial"/>
                <a:cs typeface="Arial"/>
              </a:rPr>
              <a:t>The signal alone cannot tell us which.</a:t>
            </a:r>
          </a:p>
        </p:txBody>
      </p:sp>
      <p:sp>
        <p:nvSpPr>
          <p:cNvPr id="6" name="s4-item6">
            <a:extLst xmlns:a="http://schemas.openxmlformats.org/drawingml/2006/main">
              <a:ext uri="{FF2B5EF4-FFF2-40B4-BE49-F238E27FC236}">
                <a16:creationId xmlns:a16="http://schemas.microsoft.com/office/drawing/2014/main" id="{337FB16A-245F-4CFC-B1BC-EA1002F03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8010525"/>
            <a:ext cx="1295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8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96D66"/>
                </a:solidFill>
                <a:latin typeface="Arial"/>
                <a:ea typeface="Arial"/>
                <a:cs typeface="Arial"/>
              </a:rPr>
              <a:t>How can a constructed perception put us in touch with the world?</a:t>
            </a:r>
          </a:p>
        </p:txBody>
      </p:sp>
      <p:sp>
        <p:nvSpPr>
          <p:cNvPr id="7" name="s4-item7">
            <a:extLst xmlns:a="http://schemas.openxmlformats.org/drawingml/2006/main">
              <a:ext uri="{FF2B5EF4-FFF2-40B4-BE49-F238E27FC236}">
                <a16:creationId xmlns:a16="http://schemas.microsoft.com/office/drawing/2014/main" id="{CF1ECA80-11CE-472F-BA50-054BF88E6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0" y="7953375"/>
            <a:ext cx="571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r">
              <a:defRPr sz="18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lnSpc>
                <a:spcPct val="115000"/>
              </a:lnSpc>
              <a:buNone/>
              <a:defRPr sz="18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96D66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878747215"/>
      </p:ext>
    </p:extLst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/>
      <p:bldP spid="4" grpId="0" uiExpand="1"/>
      <p:bldP spid="5" grpId="0" uiExpand="1"/>
    </p:bldLst>
  </p:timing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5-item1">
            <a:extLst xmlns:a="http://schemas.openxmlformats.org/drawingml/2006/main">
              <a:ext uri="{FF2B5EF4-FFF2-40B4-BE49-F238E27FC236}">
                <a16:creationId xmlns:a16="http://schemas.microsoft.com/office/drawing/2014/main" id="{96C05BFE-56DB-4EBD-9D7C-768007FBD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71500"/>
            <a:ext cx="13716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450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450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4500" b="1">
                <a:solidFill>
                  <a:srgbClr val="163D37"/>
                </a:solidFill>
                <a:latin typeface="Arial"/>
                <a:ea typeface="Arial"/>
                <a:cs typeface="Arial"/>
              </a:rPr>
              <a:t>Color constancy</a:t>
            </a:r>
          </a:p>
        </p:txBody>
      </p:sp>
      <p:pic>
        <p:nvPicPr>
          <p:cNvPr id="2" name="s5-item2" descr="Color constancy example under yellowish context">
            <a:extLst xmlns:a="http://schemas.openxmlformats.org/drawingml/2006/main">
              <a:ext uri="{FF2B5EF4-FFF2-40B4-BE49-F238E27FC236}">
                <a16:creationId xmlns:a16="http://schemas.microsoft.com/office/drawing/2014/main" id="{1D6EF29C-5C3D-4865-9B57-9D7B94ABA70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c3c4bab2449406d"/>
          <a:stretch xmlns:a="http://schemas.openxmlformats.org/drawingml/2006/main"/>
        </p:blipFill>
        <p:spPr>
          <a:xfrm xmlns:a="http://schemas.openxmlformats.org/drawingml/2006/main">
            <a:off x="1809750" y="1811893"/>
            <a:ext cx="4714875" cy="5139214"/>
          </a:xfrm>
          <a:prstGeom xmlns:a="http://schemas.openxmlformats.org/drawingml/2006/main" prst="rect">
            <a:avLst/>
          </a:prstGeom>
        </p:spPr>
      </p:pic>
      <p:pic>
        <p:nvPicPr>
          <p:cNvPr id="3" name="s5-item3" descr="The corresponding color constancy scene under bluish context">
            <a:extLst xmlns:a="http://schemas.openxmlformats.org/drawingml/2006/main">
              <a:ext uri="{FF2B5EF4-FFF2-40B4-BE49-F238E27FC236}">
                <a16:creationId xmlns:a16="http://schemas.microsoft.com/office/drawing/2014/main" id="{567C354D-FA08-4BAA-9F80-405B950829C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0cb0bb318f7423f"/>
          <a:stretch xmlns:a="http://schemas.openxmlformats.org/drawingml/2006/main"/>
        </p:blipFill>
        <p:spPr>
          <a:xfrm xmlns:a="http://schemas.openxmlformats.org/drawingml/2006/main">
            <a:off x="8667750" y="1811893"/>
            <a:ext cx="4714875" cy="5139214"/>
          </a:xfrm>
          <a:prstGeom xmlns:a="http://schemas.openxmlformats.org/drawingml/2006/main" prst="rect">
            <a:avLst/>
          </a:prstGeom>
        </p:spPr>
      </p:pic>
      <p:sp>
        <p:nvSpPr>
          <p:cNvPr id="4" name="s5-item4">
            <a:extLst xmlns:a="http://schemas.openxmlformats.org/drawingml/2006/main">
              <a:ext uri="{FF2B5EF4-FFF2-40B4-BE49-F238E27FC236}">
                <a16:creationId xmlns:a16="http://schemas.microsoft.com/office/drawing/2014/main" id="{406134C7-4A96-4A41-9DBE-86019F1965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981825"/>
            <a:ext cx="13716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ctr">
              <a:defRPr sz="3000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lnSpc>
                <a:spcPct val="115000"/>
              </a:lnSpc>
              <a:buNone/>
              <a:defRPr sz="3000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3000" b="0">
                <a:solidFill>
                  <a:srgbClr val="163D37"/>
                </a:solidFill>
                <a:latin typeface="Arial"/>
                <a:ea typeface="Arial"/>
                <a:cs typeface="Arial"/>
              </a:rPr>
              <a:t>Compare the tiles marked 1.</a:t>
            </a:r>
          </a:p>
        </p:txBody>
      </p:sp>
      <p:sp>
        <p:nvSpPr>
          <p:cNvPr id="5" name="s5-item5">
            <a:extLst xmlns:a="http://schemas.openxmlformats.org/drawingml/2006/main">
              <a:ext uri="{FF2B5EF4-FFF2-40B4-BE49-F238E27FC236}">
                <a16:creationId xmlns:a16="http://schemas.microsoft.com/office/drawing/2014/main" id="{71D4B5BE-9174-42DC-A9C2-CCBB9041A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7505700"/>
            <a:ext cx="1366837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350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96D66"/>
                </a:solidFill>
                <a:latin typeface="Arial"/>
                <a:ea typeface="Arial"/>
                <a:cs typeface="Arial"/>
              </a:rPr>
              <a:t>PCN, figure 3.17 (constancy comparison) / Purves and Lotto (2011)</a:t>
            </a:r>
          </a:p>
        </p:txBody>
      </p:sp>
      <p:sp>
        <p:nvSpPr>
          <p:cNvPr id="6" name="s5-item6">
            <a:extLst xmlns:a="http://schemas.openxmlformats.org/drawingml/2006/main">
              <a:ext uri="{FF2B5EF4-FFF2-40B4-BE49-F238E27FC236}">
                <a16:creationId xmlns:a16="http://schemas.microsoft.com/office/drawing/2014/main" id="{772D3395-53FB-4402-B6EC-6681FB7D7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8010525"/>
            <a:ext cx="1295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8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96D66"/>
                </a:solidFill>
                <a:latin typeface="Arial"/>
                <a:ea typeface="Arial"/>
                <a:cs typeface="Arial"/>
              </a:rPr>
              <a:t>How can a constructed perception put us in touch with the world?</a:t>
            </a:r>
          </a:p>
        </p:txBody>
      </p:sp>
      <p:sp>
        <p:nvSpPr>
          <p:cNvPr id="7" name="s5-item7">
            <a:extLst xmlns:a="http://schemas.openxmlformats.org/drawingml/2006/main">
              <a:ext uri="{FF2B5EF4-FFF2-40B4-BE49-F238E27FC236}">
                <a16:creationId xmlns:a16="http://schemas.microsoft.com/office/drawing/2014/main" id="{D7369FA3-FC9C-4014-901E-974476AF66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0" y="7953375"/>
            <a:ext cx="571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r">
              <a:defRPr sz="18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lnSpc>
                <a:spcPct val="115000"/>
              </a:lnSpc>
              <a:buNone/>
              <a:defRPr sz="18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96D66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8" name="s5-item8">
            <a:extLst xmlns:a="http://schemas.openxmlformats.org/drawingml/2006/main">
              <a:ext uri="{FF2B5EF4-FFF2-40B4-BE49-F238E27FC236}">
                <a16:creationId xmlns:a16="http://schemas.microsoft.com/office/drawing/2014/main" id="{C63BC99F-DBFB-4279-9FC2-7AA7A927E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3924300"/>
            <a:ext cx="285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ctr">
              <a:defRPr sz="20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lnSpc>
                <a:spcPct val="115000"/>
              </a:lnSpc>
              <a:buNone/>
              <a:defRPr sz="20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9" name="s5-item9">
            <a:extLst xmlns:a="http://schemas.openxmlformats.org/drawingml/2006/main">
              <a:ext uri="{FF2B5EF4-FFF2-40B4-BE49-F238E27FC236}">
                <a16:creationId xmlns:a16="http://schemas.microsoft.com/office/drawing/2014/main" id="{901B4B56-48A5-496A-9528-409ED9405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3924300"/>
            <a:ext cx="285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ctr">
              <a:defRPr sz="20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lnSpc>
                <a:spcPct val="115000"/>
              </a:lnSpc>
              <a:buNone/>
              <a:defRPr sz="20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8421927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s6-item1">
            <a:extLst xmlns:a="http://schemas.openxmlformats.org/drawingml/2006/main">
              <a:ext uri="{FF2B5EF4-FFF2-40B4-BE49-F238E27FC236}">
                <a16:creationId xmlns:a16="http://schemas.microsoft.com/office/drawing/2014/main" id="{C55492DA-89FB-487D-B502-4EF5DCADA1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71500"/>
            <a:ext cx="13716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450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450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4500" b="1">
                <a:solidFill>
                  <a:srgbClr val="163D37"/>
                </a:solidFill>
                <a:latin typeface="Arial"/>
                <a:ea typeface="Arial"/>
                <a:cs typeface="Arial"/>
              </a:rPr>
              <a:t>Perception as a best guess</a:t>
            </a:r>
          </a:p>
        </p:txBody>
      </p:sp>
      <p:sp>
        <p:nvSpPr>
          <p:cNvPr id="2" name="s6-item2">
            <a:extLst xmlns:a="http://schemas.openxmlformats.org/drawingml/2006/main">
              <a:ext uri="{FF2B5EF4-FFF2-40B4-BE49-F238E27FC236}">
                <a16:creationId xmlns:a16="http://schemas.microsoft.com/office/drawing/2014/main" id="{B81BCA45-FFBE-4327-9CE6-8C940E667E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2571750"/>
            <a:ext cx="1333500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525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525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5250" b="1">
                <a:solidFill>
                  <a:srgbClr val="163D37"/>
                </a:solidFill>
                <a:latin typeface="Arial"/>
                <a:ea typeface="Arial"/>
                <a:cs typeface="Arial"/>
              </a:rPr>
              <a:t>What most likely produced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525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5250" b="1">
                <a:solidFill>
                  <a:srgbClr val="163D37"/>
                </a:solidFill>
                <a:latin typeface="Arial"/>
                <a:ea typeface="Arial"/>
                <a:cs typeface="Arial"/>
              </a:rPr>
              <a:t>these sensory signals?</a:t>
            </a:r>
          </a:p>
        </p:txBody>
      </p:sp>
      <p:sp>
        <p:nvSpPr>
          <p:cNvPr id="3" name="s6-item3">
            <a:extLst xmlns:a="http://schemas.openxmlformats.org/drawingml/2006/main">
              <a:ext uri="{FF2B5EF4-FFF2-40B4-BE49-F238E27FC236}">
                <a16:creationId xmlns:a16="http://schemas.microsoft.com/office/drawing/2014/main" id="{50DDD009-2001-4C05-8083-90EAF9954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5619750"/>
            <a:ext cx="13335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3300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3300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pPr>
            <a:r>
              <a:rPr sz="3300" b="0">
                <a:solidFill>
                  <a:srgbClr val="596D66"/>
                </a:solidFill>
                <a:latin typeface="Arial"/>
                <a:ea typeface="Arial"/>
                <a:cs typeface="Arial"/>
              </a:rPr>
              <a:t>An automatic estimate under uncertainty</a:t>
            </a:r>
          </a:p>
        </p:txBody>
      </p:sp>
      <p:sp>
        <p:nvSpPr>
          <p:cNvPr id="4" name="s6-item4">
            <a:extLst xmlns:a="http://schemas.openxmlformats.org/drawingml/2006/main">
              <a:ext uri="{FF2B5EF4-FFF2-40B4-BE49-F238E27FC236}">
                <a16:creationId xmlns:a16="http://schemas.microsoft.com/office/drawing/2014/main" id="{D01B13D6-E99F-4EAB-B837-31EACEEE98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8010525"/>
            <a:ext cx="1295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8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96D66"/>
                </a:solidFill>
                <a:latin typeface="Arial"/>
                <a:ea typeface="Arial"/>
                <a:cs typeface="Arial"/>
              </a:rPr>
              <a:t>How can a constructed perception put us in touch with the world?</a:t>
            </a:r>
          </a:p>
        </p:txBody>
      </p:sp>
      <p:sp>
        <p:nvSpPr>
          <p:cNvPr id="5" name="s6-item5">
            <a:extLst xmlns:a="http://schemas.openxmlformats.org/drawingml/2006/main">
              <a:ext uri="{FF2B5EF4-FFF2-40B4-BE49-F238E27FC236}">
                <a16:creationId xmlns:a16="http://schemas.microsoft.com/office/drawing/2014/main" id="{C3E0FBAB-C77A-42CF-A689-5F2FA9DABF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0" y="7953375"/>
            <a:ext cx="571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r">
              <a:defRPr sz="18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lnSpc>
                <a:spcPct val="115000"/>
              </a:lnSpc>
              <a:buNone/>
              <a:defRPr sz="18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96D66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385102815"/>
      </p:ext>
    </p:extLst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/>
    </p:bldLst>
  </p:timing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s7-item1">
            <a:extLst xmlns:a="http://schemas.openxmlformats.org/drawingml/2006/main">
              <a:ext uri="{FF2B5EF4-FFF2-40B4-BE49-F238E27FC236}">
                <a16:creationId xmlns:a16="http://schemas.microsoft.com/office/drawing/2014/main" id="{547A6B92-FF69-40B7-8B3F-838C11D03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71500"/>
            <a:ext cx="13716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450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450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4500" b="1">
                <a:solidFill>
                  <a:srgbClr val="163D37"/>
                </a:solidFill>
                <a:latin typeface="Arial"/>
                <a:ea typeface="Arial"/>
                <a:cs typeface="Arial"/>
              </a:rPr>
              <a:t>What the brain already expects</a:t>
            </a:r>
          </a:p>
        </p:txBody>
      </p:sp>
      <p:sp>
        <p:nvSpPr>
          <p:cNvPr id="2" name="s7-item2">
            <a:extLst xmlns:a="http://schemas.openxmlformats.org/drawingml/2006/main">
              <a:ext uri="{FF2B5EF4-FFF2-40B4-BE49-F238E27FC236}">
                <a16:creationId xmlns:a16="http://schemas.microsoft.com/office/drawing/2014/main" id="{BF09E005-3D88-4274-9F8A-1FDB663F3A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86000"/>
            <a:ext cx="5238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637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637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6375" b="1">
                <a:solidFill>
                  <a:srgbClr val="163D37"/>
                </a:solidFill>
                <a:latin typeface="Arial"/>
                <a:ea typeface="Arial"/>
                <a:cs typeface="Arial"/>
              </a:rPr>
              <a:t>Prior</a:t>
            </a:r>
          </a:p>
        </p:txBody>
      </p:sp>
      <p:sp>
        <p:nvSpPr>
          <p:cNvPr id="3" name="s7-item3">
            <a:extLst xmlns:a="http://schemas.openxmlformats.org/drawingml/2006/main">
              <a:ext uri="{FF2B5EF4-FFF2-40B4-BE49-F238E27FC236}">
                <a16:creationId xmlns:a16="http://schemas.microsoft.com/office/drawing/2014/main" id="{523C4089-5FAD-4FD1-859C-08E9BB255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3619500"/>
            <a:ext cx="571500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3600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3600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3600" b="0">
                <a:solidFill>
                  <a:srgbClr val="163D37"/>
                </a:solidFill>
                <a:latin typeface="Arial"/>
                <a:ea typeface="Arial"/>
                <a:cs typeface="Arial"/>
              </a:rPr>
              <a:t>An expectation brought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3600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3600" b="0">
                <a:solidFill>
                  <a:srgbClr val="163D37"/>
                </a:solidFill>
                <a:latin typeface="Arial"/>
                <a:ea typeface="Arial"/>
                <a:cs typeface="Arial"/>
              </a:rPr>
              <a:t>to new information</a:t>
            </a:r>
          </a:p>
        </p:txBody>
      </p:sp>
      <p:pic>
        <p:nvPicPr>
          <p:cNvPr id="4" name="s7-item4" descr="Adelson checkerboard with labeled squares A and B">
            <a:extLst xmlns:a="http://schemas.openxmlformats.org/drawingml/2006/main">
              <a:ext uri="{FF2B5EF4-FFF2-40B4-BE49-F238E27FC236}">
                <a16:creationId xmlns:a16="http://schemas.microsoft.com/office/drawing/2014/main" id="{6EB42EFD-426D-44AD-8310-57FDC8666B4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feb5113d6ed4518"/>
          <a:stretch xmlns:a="http://schemas.openxmlformats.org/drawingml/2006/main"/>
        </p:blipFill>
        <p:spPr>
          <a:xfrm xmlns:a="http://schemas.openxmlformats.org/drawingml/2006/main">
            <a:off x="7488213" y="1952625"/>
            <a:ext cx="6931074" cy="5381625"/>
          </a:xfrm>
          <a:prstGeom xmlns:a="http://schemas.openxmlformats.org/drawingml/2006/main" prst="rect">
            <a:avLst/>
          </a:prstGeom>
        </p:spPr>
      </p:pic>
      <p:sp>
        <p:nvSpPr>
          <p:cNvPr id="5" name="s7-item5">
            <a:extLst xmlns:a="http://schemas.openxmlformats.org/drawingml/2006/main">
              <a:ext uri="{FF2B5EF4-FFF2-40B4-BE49-F238E27FC236}">
                <a16:creationId xmlns:a16="http://schemas.microsoft.com/office/drawing/2014/main" id="{741C6D66-8B29-4735-A5A6-0D9674ED0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6048375"/>
            <a:ext cx="6143625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550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2550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596D66"/>
                </a:solidFill>
                <a:latin typeface="Arial"/>
                <a:ea typeface="Arial"/>
                <a:cs typeface="Arial"/>
              </a:rPr>
              <a:t>Shadows dim the light.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2550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596D66"/>
                </a:solidFill>
                <a:latin typeface="Arial"/>
                <a:ea typeface="Arial"/>
                <a:cs typeface="Arial"/>
              </a:rPr>
              <a:t>The surface can stay the same.</a:t>
            </a:r>
          </a:p>
        </p:txBody>
      </p:sp>
      <p:sp>
        <p:nvSpPr>
          <p:cNvPr id="6" name="s7-item6">
            <a:extLst xmlns:a="http://schemas.openxmlformats.org/drawingml/2006/main">
              <a:ext uri="{FF2B5EF4-FFF2-40B4-BE49-F238E27FC236}">
                <a16:creationId xmlns:a16="http://schemas.microsoft.com/office/drawing/2014/main" id="{497BEFBA-22C2-486B-9725-4E7EEE3A5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7505700"/>
            <a:ext cx="1366837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350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96D66"/>
                </a:solidFill>
                <a:latin typeface="Arial"/>
                <a:ea typeface="Arial"/>
                <a:cs typeface="Arial"/>
              </a:rPr>
              <a:t>Seth, chapters 4–5 • Checkerboard: Edward H. Adelson</a:t>
            </a:r>
          </a:p>
        </p:txBody>
      </p:sp>
      <p:sp>
        <p:nvSpPr>
          <p:cNvPr id="7" name="s7-item7">
            <a:extLst xmlns:a="http://schemas.openxmlformats.org/drawingml/2006/main">
              <a:ext uri="{FF2B5EF4-FFF2-40B4-BE49-F238E27FC236}">
                <a16:creationId xmlns:a16="http://schemas.microsoft.com/office/drawing/2014/main" id="{BC1ED359-1438-4538-9438-5C5E11ADC7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8010525"/>
            <a:ext cx="1295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8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96D66"/>
                </a:solidFill>
                <a:latin typeface="Arial"/>
                <a:ea typeface="Arial"/>
                <a:cs typeface="Arial"/>
              </a:rPr>
              <a:t>How can a constructed perception put us in touch with the world?</a:t>
            </a:r>
          </a:p>
        </p:txBody>
      </p:sp>
      <p:sp>
        <p:nvSpPr>
          <p:cNvPr id="8" name="s7-item8">
            <a:extLst xmlns:a="http://schemas.openxmlformats.org/drawingml/2006/main">
              <a:ext uri="{FF2B5EF4-FFF2-40B4-BE49-F238E27FC236}">
                <a16:creationId xmlns:a16="http://schemas.microsoft.com/office/drawing/2014/main" id="{6E8C22F4-9593-4712-8BB6-79BE729C2D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0" y="7953375"/>
            <a:ext cx="571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r">
              <a:defRPr sz="18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lnSpc>
                <a:spcPct val="115000"/>
              </a:lnSpc>
              <a:buNone/>
              <a:defRPr sz="18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96D66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1588182460"/>
      </p:ext>
    </p:extLst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/>
    </p:bldLst>
  </p:timing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s8-item1">
            <a:extLst xmlns:a="http://schemas.openxmlformats.org/drawingml/2006/main">
              <a:ext uri="{FF2B5EF4-FFF2-40B4-BE49-F238E27FC236}">
                <a16:creationId xmlns:a16="http://schemas.microsoft.com/office/drawing/2014/main" id="{A892E2F4-573D-4FFC-A3A1-534EDC1D57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71500"/>
            <a:ext cx="13716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450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450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4500" b="1">
                <a:solidFill>
                  <a:srgbClr val="163D37"/>
                </a:solidFill>
                <a:latin typeface="Arial"/>
                <a:ea typeface="Arial"/>
                <a:cs typeface="Arial"/>
              </a:rPr>
              <a:t>Predictions and prediction errors</a:t>
            </a:r>
          </a:p>
        </p:txBody>
      </p:sp>
      <p:sp>
        <p:nvSpPr>
          <p:cNvPr id="2" name="s8-item2">
            <a:extLst xmlns:a="http://schemas.openxmlformats.org/drawingml/2006/main">
              <a:ext uri="{FF2B5EF4-FFF2-40B4-BE49-F238E27FC236}">
                <a16:creationId xmlns:a16="http://schemas.microsoft.com/office/drawing/2014/main" id="{A8FAE56E-403E-4D12-8039-E284F3CEF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38375"/>
            <a:ext cx="61912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465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465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4650" b="1">
                <a:solidFill>
                  <a:srgbClr val="163D37"/>
                </a:solidFill>
                <a:latin typeface="Arial"/>
                <a:ea typeface="Arial"/>
                <a:cs typeface="Arial"/>
              </a:rPr>
              <a:t>Prediction</a:t>
            </a:r>
          </a:p>
        </p:txBody>
      </p:sp>
      <p:sp>
        <p:nvSpPr>
          <p:cNvPr id="3" name="s8-item3">
            <a:extLst xmlns:a="http://schemas.openxmlformats.org/drawingml/2006/main">
              <a:ext uri="{FF2B5EF4-FFF2-40B4-BE49-F238E27FC236}">
                <a16:creationId xmlns:a16="http://schemas.microsoft.com/office/drawing/2014/main" id="{4E3DC127-74D5-4A7F-8FE0-37EA03DA1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3333750"/>
            <a:ext cx="6143625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3450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3450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3450" b="0">
                <a:solidFill>
                  <a:srgbClr val="163D37"/>
                </a:solidFill>
                <a:latin typeface="Arial"/>
                <a:ea typeface="Arial"/>
                <a:cs typeface="Arial"/>
              </a:rPr>
              <a:t>The sensory signals implied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3450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3450" b="0">
                <a:solidFill>
                  <a:srgbClr val="163D37"/>
                </a:solidFill>
                <a:latin typeface="Arial"/>
                <a:ea typeface="Arial"/>
                <a:cs typeface="Arial"/>
              </a:rPr>
              <a:t>by an interpretation</a:t>
            </a:r>
          </a:p>
        </p:txBody>
      </p:sp>
      <p:sp>
        <p:nvSpPr>
          <p:cNvPr id="4" name="s8-item4">
            <a:extLst xmlns:a="http://schemas.openxmlformats.org/drawingml/2006/main">
              <a:ext uri="{FF2B5EF4-FFF2-40B4-BE49-F238E27FC236}">
                <a16:creationId xmlns:a16="http://schemas.microsoft.com/office/drawing/2014/main" id="{27F9EE1E-5F8C-4D3B-8F4D-30A533DDB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2238375"/>
            <a:ext cx="63817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465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465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4650" b="1">
                <a:solidFill>
                  <a:srgbClr val="163D37"/>
                </a:solidFill>
                <a:latin typeface="Arial"/>
                <a:ea typeface="Arial"/>
                <a:cs typeface="Arial"/>
              </a:rPr>
              <a:t>Prediction error</a:t>
            </a:r>
          </a:p>
        </p:txBody>
      </p:sp>
      <p:sp>
        <p:nvSpPr>
          <p:cNvPr id="5" name="s8-item5">
            <a:extLst xmlns:a="http://schemas.openxmlformats.org/drawingml/2006/main">
              <a:ext uri="{FF2B5EF4-FFF2-40B4-BE49-F238E27FC236}">
                <a16:creationId xmlns:a16="http://schemas.microsoft.com/office/drawing/2014/main" id="{F4F5CBA7-BA1E-43C1-8347-197C537D2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3875" y="3333750"/>
            <a:ext cx="619125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3450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3450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3450" b="0">
                <a:solidFill>
                  <a:srgbClr val="163D37"/>
                </a:solidFill>
                <a:latin typeface="Arial"/>
                <a:ea typeface="Arial"/>
                <a:cs typeface="Arial"/>
              </a:rPr>
              <a:t>A mismatch with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3450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3450" b="0">
                <a:solidFill>
                  <a:srgbClr val="163D37"/>
                </a:solidFill>
                <a:latin typeface="Arial"/>
                <a:ea typeface="Arial"/>
                <a:cs typeface="Arial"/>
              </a:rPr>
              <a:t>incoming signals</a:t>
            </a:r>
          </a:p>
        </p:txBody>
      </p:sp>
      <p:sp>
        <p:nvSpPr>
          <p:cNvPr id="6" name="s8-item6">
            <a:extLst xmlns:a="http://schemas.openxmlformats.org/drawingml/2006/main">
              <a:ext uri="{FF2B5EF4-FFF2-40B4-BE49-F238E27FC236}">
                <a16:creationId xmlns:a16="http://schemas.microsoft.com/office/drawing/2014/main" id="{A0CCFE88-053E-4519-B352-F16888D5EC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6191250"/>
            <a:ext cx="134302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3450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3450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pPr>
            <a:r>
              <a:rPr sz="3450" b="0">
                <a:solidFill>
                  <a:srgbClr val="596D66"/>
                </a:solidFill>
                <a:latin typeface="Arial"/>
                <a:ea typeface="Arial"/>
                <a:cs typeface="Arial"/>
              </a:rPr>
              <a:t>The mismatch can help update the interpretation.</a:t>
            </a:r>
          </a:p>
        </p:txBody>
      </p:sp>
      <p:sp>
        <p:nvSpPr>
          <p:cNvPr id="7" name="s8-item7">
            <a:extLst xmlns:a="http://schemas.openxmlformats.org/drawingml/2006/main">
              <a:ext uri="{FF2B5EF4-FFF2-40B4-BE49-F238E27FC236}">
                <a16:creationId xmlns:a16="http://schemas.microsoft.com/office/drawing/2014/main" id="{25F59588-BDF3-45C1-BDF0-4CBEA28EFC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8010525"/>
            <a:ext cx="1295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8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96D66"/>
                </a:solidFill>
                <a:latin typeface="Arial"/>
                <a:ea typeface="Arial"/>
                <a:cs typeface="Arial"/>
              </a:rPr>
              <a:t>How can a constructed perception put us in touch with the world?</a:t>
            </a:r>
          </a:p>
        </p:txBody>
      </p:sp>
      <p:sp>
        <p:nvSpPr>
          <p:cNvPr id="8" name="s8-item8">
            <a:extLst xmlns:a="http://schemas.openxmlformats.org/drawingml/2006/main">
              <a:ext uri="{FF2B5EF4-FFF2-40B4-BE49-F238E27FC236}">
                <a16:creationId xmlns:a16="http://schemas.microsoft.com/office/drawing/2014/main" id="{DF5A08CC-510A-4386-94C3-314E13512E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0" y="7953375"/>
            <a:ext cx="571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r">
              <a:defRPr sz="18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lnSpc>
                <a:spcPct val="115000"/>
              </a:lnSpc>
              <a:buNone/>
              <a:defRPr sz="18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96D66"/>
                </a:solidFill>
                <a:latin typeface="Arial"/>
                <a:ea typeface="Arial"/>
                <a:cs typeface="Arial"/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1885651567"/>
      </p:ext>
    </p:extLst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/>
      <p:bldP spid="5" grpId="0" uiExpand="1"/>
      <p:bldP spid="6" grpId="0" uiExpand="1"/>
    </p:bldLst>
  </p:timing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s9-item1">
            <a:extLst xmlns:a="http://schemas.openxmlformats.org/drawingml/2006/main">
              <a:ext uri="{FF2B5EF4-FFF2-40B4-BE49-F238E27FC236}">
                <a16:creationId xmlns:a16="http://schemas.microsoft.com/office/drawing/2014/main" id="{D6303508-15F0-4726-94C2-3A1718D339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71500"/>
            <a:ext cx="13716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450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450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4500" b="1">
                <a:solidFill>
                  <a:srgbClr val="163D37"/>
                </a:solidFill>
                <a:latin typeface="Arial"/>
                <a:ea typeface="Arial"/>
                <a:cs typeface="Arial"/>
              </a:rPr>
              <a:t>How much should evidence matter?</a:t>
            </a:r>
          </a:p>
        </p:txBody>
      </p:sp>
      <p:sp>
        <p:nvSpPr>
          <p:cNvPr id="2" name="s9-item2">
            <a:extLst xmlns:a="http://schemas.openxmlformats.org/drawingml/2006/main">
              <a:ext uri="{FF2B5EF4-FFF2-40B4-BE49-F238E27FC236}">
                <a16:creationId xmlns:a16="http://schemas.microsoft.com/office/drawing/2014/main" id="{0092AE2E-2640-40CB-9F31-E31D40464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476500"/>
            <a:ext cx="61912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480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480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4800" b="1">
                <a:solidFill>
                  <a:srgbClr val="163D37"/>
                </a:solidFill>
                <a:latin typeface="Arial"/>
                <a:ea typeface="Arial"/>
                <a:cs typeface="Arial"/>
              </a:rPr>
              <a:t>Through fog</a:t>
            </a:r>
          </a:p>
        </p:txBody>
      </p:sp>
      <p:sp>
        <p:nvSpPr>
          <p:cNvPr id="3" name="s9-item3">
            <a:extLst xmlns:a="http://schemas.openxmlformats.org/drawingml/2006/main">
              <a:ext uri="{FF2B5EF4-FFF2-40B4-BE49-F238E27FC236}">
                <a16:creationId xmlns:a16="http://schemas.microsoft.com/office/drawing/2014/main" id="{A3BB0584-E81E-4676-95EB-C091D2D55E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3667125"/>
            <a:ext cx="59055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3300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3300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pPr>
            <a:r>
              <a:rPr sz="3300" b="0">
                <a:solidFill>
                  <a:srgbClr val="596D66"/>
                </a:solidFill>
                <a:latin typeface="Arial"/>
                <a:ea typeface="Arial"/>
                <a:cs typeface="Arial"/>
              </a:rPr>
              <a:t>Uncertain evidence</a:t>
            </a:r>
          </a:p>
        </p:txBody>
      </p:sp>
      <p:sp>
        <p:nvSpPr>
          <p:cNvPr id="4" name="s9-item4">
            <a:extLst xmlns:a="http://schemas.openxmlformats.org/drawingml/2006/main">
              <a:ext uri="{FF2B5EF4-FFF2-40B4-BE49-F238E27FC236}">
                <a16:creationId xmlns:a16="http://schemas.microsoft.com/office/drawing/2014/main" id="{6D82F556-0C54-431A-804E-B890E606E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2476500"/>
            <a:ext cx="6334125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480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480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4800" b="1">
                <a:solidFill>
                  <a:srgbClr val="163D37"/>
                </a:solidFill>
                <a:latin typeface="Arial"/>
                <a:ea typeface="Arial"/>
                <a:cs typeface="Arial"/>
              </a:rPr>
              <a:t>A clear, close view</a:t>
            </a:r>
          </a:p>
        </p:txBody>
      </p:sp>
      <p:sp>
        <p:nvSpPr>
          <p:cNvPr id="5" name="s9-item5">
            <a:extLst xmlns:a="http://schemas.openxmlformats.org/drawingml/2006/main">
              <a:ext uri="{FF2B5EF4-FFF2-40B4-BE49-F238E27FC236}">
                <a16:creationId xmlns:a16="http://schemas.microsoft.com/office/drawing/2014/main" id="{EB81B804-C5D6-4D3D-9D32-70BD9C9D2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3875" y="3667125"/>
            <a:ext cx="60960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3300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3300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pPr>
            <a:r>
              <a:rPr sz="3300" b="0">
                <a:solidFill>
                  <a:srgbClr val="596D66"/>
                </a:solidFill>
                <a:latin typeface="Arial"/>
                <a:ea typeface="Arial"/>
                <a:cs typeface="Arial"/>
              </a:rPr>
              <a:t>More reliable evidence</a:t>
            </a:r>
          </a:p>
        </p:txBody>
      </p:sp>
      <p:sp>
        <p:nvSpPr>
          <p:cNvPr id="6" name="s9-item6">
            <a:extLst xmlns:a="http://schemas.openxmlformats.org/drawingml/2006/main">
              <a:ext uri="{FF2B5EF4-FFF2-40B4-BE49-F238E27FC236}">
                <a16:creationId xmlns:a16="http://schemas.microsoft.com/office/drawing/2014/main" id="{C8ED1214-6998-409E-A5D4-7922513153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5810250"/>
            <a:ext cx="1304925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3675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3675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3675" b="0">
                <a:solidFill>
                  <a:srgbClr val="163D37"/>
                </a:solidFill>
                <a:latin typeface="Arial"/>
                <a:ea typeface="Arial"/>
                <a:cs typeface="Arial"/>
              </a:rPr>
              <a:t>More reliable sensory evidence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3675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3675" b="0">
                <a:solidFill>
                  <a:srgbClr val="163D37"/>
                </a:solidFill>
                <a:latin typeface="Arial"/>
                <a:ea typeface="Arial"/>
                <a:cs typeface="Arial"/>
              </a:rPr>
              <a:t>can outweigh existing expectations.</a:t>
            </a:r>
          </a:p>
        </p:txBody>
      </p:sp>
      <p:sp>
        <p:nvSpPr>
          <p:cNvPr id="7" name="s9-item7">
            <a:extLst xmlns:a="http://schemas.openxmlformats.org/drawingml/2006/main">
              <a:ext uri="{FF2B5EF4-FFF2-40B4-BE49-F238E27FC236}">
                <a16:creationId xmlns:a16="http://schemas.microsoft.com/office/drawing/2014/main" id="{649E8FD1-6E1E-4BF6-9826-9A9395641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8010525"/>
            <a:ext cx="1295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8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96D66"/>
                </a:solidFill>
                <a:latin typeface="Arial"/>
                <a:ea typeface="Arial"/>
                <a:cs typeface="Arial"/>
              </a:rPr>
              <a:t>How can a constructed perception put us in touch with the world?</a:t>
            </a:r>
          </a:p>
        </p:txBody>
      </p:sp>
      <p:sp>
        <p:nvSpPr>
          <p:cNvPr id="8" name="s9-item8">
            <a:extLst xmlns:a="http://schemas.openxmlformats.org/drawingml/2006/main">
              <a:ext uri="{FF2B5EF4-FFF2-40B4-BE49-F238E27FC236}">
                <a16:creationId xmlns:a16="http://schemas.microsoft.com/office/drawing/2014/main" id="{812D6CD3-0D20-4199-80DB-25FE51A383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0" y="7953375"/>
            <a:ext cx="571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r">
              <a:defRPr sz="18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lnSpc>
                <a:spcPct val="115000"/>
              </a:lnSpc>
              <a:buNone/>
              <a:defRPr sz="18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96D66"/>
                </a:solidFill>
                <a:latin typeface="Arial"/>
                <a:ea typeface="Arial"/>
                <a:cs typeface="Arial"/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1127449563"/>
      </p:ext>
    </p:extLst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/>
      <p:bldP spid="5" grpId="0" uiExpand="1"/>
      <p:bldP spid="6" grpId="0" uiExpand="1"/>
    </p:bldLst>
  </p:timing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s10-item1">
            <a:extLst xmlns:a="http://schemas.openxmlformats.org/drawingml/2006/main">
              <a:ext uri="{FF2B5EF4-FFF2-40B4-BE49-F238E27FC236}">
                <a16:creationId xmlns:a16="http://schemas.microsoft.com/office/drawing/2014/main" id="{60948769-2AFC-411B-859A-6AFD27663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71500"/>
            <a:ext cx="13716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450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450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4500" b="1">
                <a:solidFill>
                  <a:srgbClr val="163D37"/>
                </a:solidFill>
                <a:latin typeface="Arial"/>
                <a:ea typeface="Arial"/>
                <a:cs typeface="Arial"/>
              </a:rPr>
              <a:t>The checkerboard explained</a:t>
            </a:r>
          </a:p>
        </p:txBody>
      </p:sp>
      <p:pic>
        <p:nvPicPr>
          <p:cNvPr id="2" name="s10-item2" descr="Adelson checkerboard with labeled squares A and B">
            <a:extLst xmlns:a="http://schemas.openxmlformats.org/drawingml/2006/main">
              <a:ext uri="{FF2B5EF4-FFF2-40B4-BE49-F238E27FC236}">
                <a16:creationId xmlns:a16="http://schemas.microsoft.com/office/drawing/2014/main" id="{A93F7A61-5664-43A3-937A-1F22BFD713E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21b750657a74fca"/>
          <a:stretch xmlns:a="http://schemas.openxmlformats.org/drawingml/2006/main"/>
        </p:blipFill>
        <p:spPr>
          <a:xfrm xmlns:a="http://schemas.openxmlformats.org/drawingml/2006/main">
            <a:off x="6347724" y="1762125"/>
            <a:ext cx="7973802" cy="6191250"/>
          </a:xfrm>
          <a:prstGeom xmlns:a="http://schemas.openxmlformats.org/drawingml/2006/main" prst="rect">
            <a:avLst/>
          </a:prstGeom>
        </p:spPr>
      </p:pic>
      <p:sp>
        <p:nvSpPr>
          <p:cNvPr id="3" name="s10-item3">
            <a:extLst xmlns:a="http://schemas.openxmlformats.org/drawingml/2006/main">
              <a:ext uri="{FF2B5EF4-FFF2-40B4-BE49-F238E27FC236}">
                <a16:creationId xmlns:a16="http://schemas.microsoft.com/office/drawing/2014/main" id="{E159BE28-73C6-4BFF-A596-08895E32A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619375"/>
            <a:ext cx="53340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4125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4125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4125" b="0">
                <a:solidFill>
                  <a:srgbClr val="163D37"/>
                </a:solidFill>
                <a:latin typeface="Arial"/>
                <a:ea typeface="Arial"/>
                <a:cs typeface="Arial"/>
              </a:rPr>
              <a:t>B appears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4125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4125" b="0">
                <a:solidFill>
                  <a:srgbClr val="163D37"/>
                </a:solidFill>
                <a:latin typeface="Arial"/>
                <a:ea typeface="Arial"/>
                <a:cs typeface="Arial"/>
              </a:rPr>
              <a:t>in shadow.</a:t>
            </a:r>
          </a:p>
        </p:txBody>
      </p:sp>
      <p:sp>
        <p:nvSpPr>
          <p:cNvPr id="4" name="s10-item4">
            <a:extLst xmlns:a="http://schemas.openxmlformats.org/drawingml/2006/main">
              <a:ext uri="{FF2B5EF4-FFF2-40B4-BE49-F238E27FC236}">
                <a16:creationId xmlns:a16="http://schemas.microsoft.com/office/drawing/2014/main" id="{13FF5EE7-65E4-4F20-9B19-173688778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5095875"/>
            <a:ext cx="5191125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322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322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pPr>
            <a:r>
              <a:rPr sz="3225" b="0">
                <a:solidFill>
                  <a:srgbClr val="596D66"/>
                </a:solidFill>
                <a:latin typeface="Arial"/>
                <a:ea typeface="Arial"/>
                <a:cs typeface="Arial"/>
              </a:rPr>
              <a:t>The context changes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322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pPr>
            <a:r>
              <a:rPr sz="3225" b="0">
                <a:solidFill>
                  <a:srgbClr val="596D66"/>
                </a:solidFill>
                <a:latin typeface="Arial"/>
                <a:ea typeface="Arial"/>
                <a:cs typeface="Arial"/>
              </a:rPr>
              <a:t>its apparent lightness.</a:t>
            </a:r>
          </a:p>
        </p:txBody>
      </p:sp>
      <p:sp>
        <p:nvSpPr>
          <p:cNvPr id="5" name="s10-item5">
            <a:extLst xmlns:a="http://schemas.openxmlformats.org/drawingml/2006/main">
              <a:ext uri="{FF2B5EF4-FFF2-40B4-BE49-F238E27FC236}">
                <a16:creationId xmlns:a16="http://schemas.microsoft.com/office/drawing/2014/main" id="{725FB990-D5C8-44FB-B95E-71B8F9EF11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7505700"/>
            <a:ext cx="1366837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350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96D66"/>
                </a:solidFill>
                <a:latin typeface="Arial"/>
                <a:ea typeface="Arial"/>
                <a:cs typeface="Arial"/>
              </a:rPr>
              <a:t>Seth, chapter 4 • Checkerboard: Edward H. Adelson</a:t>
            </a:r>
          </a:p>
        </p:txBody>
      </p:sp>
      <p:sp>
        <p:nvSpPr>
          <p:cNvPr id="6" name="s10-item6">
            <a:extLst xmlns:a="http://schemas.openxmlformats.org/drawingml/2006/main">
              <a:ext uri="{FF2B5EF4-FFF2-40B4-BE49-F238E27FC236}">
                <a16:creationId xmlns:a16="http://schemas.microsoft.com/office/drawing/2014/main" id="{563BF3AB-CFD0-4587-A4BB-AED9A4EF5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8010525"/>
            <a:ext cx="1295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8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96D66"/>
                </a:solidFill>
                <a:latin typeface="Arial"/>
                <a:ea typeface="Arial"/>
                <a:cs typeface="Arial"/>
              </a:rPr>
              <a:t>How can a constructed perception put us in touch with the world?</a:t>
            </a:r>
          </a:p>
        </p:txBody>
      </p:sp>
      <p:sp>
        <p:nvSpPr>
          <p:cNvPr id="7" name="s10-item7">
            <a:extLst xmlns:a="http://schemas.openxmlformats.org/drawingml/2006/main">
              <a:ext uri="{FF2B5EF4-FFF2-40B4-BE49-F238E27FC236}">
                <a16:creationId xmlns:a16="http://schemas.microsoft.com/office/drawing/2014/main" id="{7E0AC805-5B85-4899-8E22-C0D336A46E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0" y="7953375"/>
            <a:ext cx="571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r">
              <a:defRPr sz="18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lnSpc>
                <a:spcPct val="115000"/>
              </a:lnSpc>
              <a:buNone/>
              <a:defRPr sz="18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96D66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949784343"/>
      </p:ext>
    </p:extLst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/>
      <p:bldP spid="4" grpId="0" uiExpand="1"/>
    </p:bldLst>
  </p:timing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s11-item1">
            <a:extLst xmlns:a="http://schemas.openxmlformats.org/drawingml/2006/main">
              <a:ext uri="{FF2B5EF4-FFF2-40B4-BE49-F238E27FC236}">
                <a16:creationId xmlns:a16="http://schemas.microsoft.com/office/drawing/2014/main" id="{D808DA19-ABDF-4593-865A-2D6823902A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71500"/>
            <a:ext cx="13716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450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450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4500" b="1">
                <a:solidFill>
                  <a:srgbClr val="163D37"/>
                </a:solidFill>
                <a:latin typeface="Arial"/>
                <a:ea typeface="Arial"/>
                <a:cs typeface="Arial"/>
              </a:rPr>
              <a:t>What can you see?</a:t>
            </a:r>
          </a:p>
        </p:txBody>
      </p:sp>
      <p:pic>
        <p:nvPicPr>
          <p:cNvPr id="2" name="s11-item2" descr="Mooney two-tone image before the photograph is revealed">
            <a:extLst xmlns:a="http://schemas.openxmlformats.org/drawingml/2006/main">
              <a:ext uri="{FF2B5EF4-FFF2-40B4-BE49-F238E27FC236}">
                <a16:creationId xmlns:a16="http://schemas.microsoft.com/office/drawing/2014/main" id="{EB2041E3-F229-4F20-B911-6BE530C330E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d3302b4e3b44afc"/>
          <a:stretch xmlns:a="http://schemas.openxmlformats.org/drawingml/2006/main"/>
        </p:blipFill>
        <p:spPr>
          <a:xfrm xmlns:a="http://schemas.openxmlformats.org/drawingml/2006/main">
            <a:off x="3675158" y="1666875"/>
            <a:ext cx="7889684" cy="5238750"/>
          </a:xfrm>
          <a:prstGeom xmlns:a="http://schemas.openxmlformats.org/drawingml/2006/main" prst="rect">
            <a:avLst/>
          </a:prstGeom>
        </p:spPr>
      </p:pic>
      <p:sp>
        <p:nvSpPr>
          <p:cNvPr id="3" name="s11-item3">
            <a:extLst xmlns:a="http://schemas.openxmlformats.org/drawingml/2006/main">
              <a:ext uri="{FF2B5EF4-FFF2-40B4-BE49-F238E27FC236}">
                <a16:creationId xmlns:a16="http://schemas.microsoft.com/office/drawing/2014/main" id="{B0C7FC40-D736-4544-803B-14074B2FA8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1619250"/>
            <a:ext cx="8001000" cy="533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pic>
        <p:nvPicPr>
          <p:cNvPr id="4" name="s11-item4" descr="Matching photograph revealed after the first viewing: a person kissing a horse">
            <a:extLst xmlns:a="http://schemas.openxmlformats.org/drawingml/2006/main">
              <a:ext uri="{FF2B5EF4-FFF2-40B4-BE49-F238E27FC236}">
                <a16:creationId xmlns:a16="http://schemas.microsoft.com/office/drawing/2014/main" id="{AC182E6A-A45A-43D3-AB18-D0639F3F296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3b814e9a991436a"/>
          <a:stretch xmlns:a="http://schemas.openxmlformats.org/drawingml/2006/main"/>
        </p:blipFill>
        <p:spPr>
          <a:xfrm xmlns:a="http://schemas.openxmlformats.org/drawingml/2006/main">
            <a:off x="3681090" y="1666875"/>
            <a:ext cx="7877820" cy="5238750"/>
          </a:xfrm>
          <a:prstGeom xmlns:a="http://schemas.openxmlformats.org/drawingml/2006/main" prst="rect">
            <a:avLst/>
          </a:prstGeom>
        </p:spPr>
      </p:pic>
      <p:sp>
        <p:nvSpPr>
          <p:cNvPr id="5" name="s11-item5">
            <a:extLst xmlns:a="http://schemas.openxmlformats.org/drawingml/2006/main">
              <a:ext uri="{FF2B5EF4-FFF2-40B4-BE49-F238E27FC236}">
                <a16:creationId xmlns:a16="http://schemas.microsoft.com/office/drawing/2014/main" id="{C19860D2-EA51-422B-A0C0-63EF3218A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1619250"/>
            <a:ext cx="8001000" cy="533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pic>
        <p:nvPicPr>
          <p:cNvPr id="6" name="s11-item6" descr="The identical Mooney two-tone image shown again after the photograph">
            <a:extLst xmlns:a="http://schemas.openxmlformats.org/drawingml/2006/main">
              <a:ext uri="{FF2B5EF4-FFF2-40B4-BE49-F238E27FC236}">
                <a16:creationId xmlns:a16="http://schemas.microsoft.com/office/drawing/2014/main" id="{599DD3CC-D26A-449E-93A3-42EE15454CA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4713914bbd64579"/>
          <a:stretch xmlns:a="http://schemas.openxmlformats.org/drawingml/2006/main"/>
        </p:blipFill>
        <p:spPr>
          <a:xfrm xmlns:a="http://schemas.openxmlformats.org/drawingml/2006/main">
            <a:off x="3675158" y="1666875"/>
            <a:ext cx="7889684" cy="5238750"/>
          </a:xfrm>
          <a:prstGeom xmlns:a="http://schemas.openxmlformats.org/drawingml/2006/main" prst="rect">
            <a:avLst/>
          </a:prstGeom>
        </p:spPr>
      </p:pic>
      <p:sp>
        <p:nvSpPr>
          <p:cNvPr id="7" name="s11-item7">
            <a:extLst xmlns:a="http://schemas.openxmlformats.org/drawingml/2006/main">
              <a:ext uri="{FF2B5EF4-FFF2-40B4-BE49-F238E27FC236}">
                <a16:creationId xmlns:a16="http://schemas.microsoft.com/office/drawing/2014/main" id="{F9A98683-2D65-4150-B786-76AF115D6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7105650"/>
            <a:ext cx="13716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ctr">
              <a:defRPr sz="2550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lnSpc>
                <a:spcPct val="115000"/>
              </a:lnSpc>
              <a:buNone/>
              <a:defRPr sz="2550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163D37"/>
                </a:solidFill>
                <a:latin typeface="Arial"/>
                <a:ea typeface="Arial"/>
                <a:cs typeface="Arial"/>
              </a:rPr>
              <a:t>The image is unchanged.</a:t>
            </a:r>
          </a:p>
        </p:txBody>
      </p:sp>
      <p:sp>
        <p:nvSpPr>
          <p:cNvPr id="8" name="s11-item8">
            <a:extLst xmlns:a="http://schemas.openxmlformats.org/drawingml/2006/main">
              <a:ext uri="{FF2B5EF4-FFF2-40B4-BE49-F238E27FC236}">
                <a16:creationId xmlns:a16="http://schemas.microsoft.com/office/drawing/2014/main" id="{BA67188C-C4C1-428F-B01B-83156E47C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7505700"/>
            <a:ext cx="1366837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350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96D66"/>
                </a:solidFill>
                <a:latin typeface="Arial"/>
                <a:ea typeface="Arial"/>
                <a:cs typeface="Arial"/>
              </a:rPr>
              <a:t>Teufel, Dakin &amp; Fletcher (2018), CC BY 4.0 • As reproduced in Seth, figures 6–7</a:t>
            </a:r>
          </a:p>
        </p:txBody>
      </p:sp>
      <p:sp>
        <p:nvSpPr>
          <p:cNvPr id="9" name="s11-item9">
            <a:extLst xmlns:a="http://schemas.openxmlformats.org/drawingml/2006/main">
              <a:ext uri="{FF2B5EF4-FFF2-40B4-BE49-F238E27FC236}">
                <a16:creationId xmlns:a16="http://schemas.microsoft.com/office/drawing/2014/main" id="{11B7BE41-5C28-49CB-AD4D-07E3186DBC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8010525"/>
            <a:ext cx="1295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8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96D66"/>
                </a:solidFill>
                <a:latin typeface="Arial"/>
                <a:ea typeface="Arial"/>
                <a:cs typeface="Arial"/>
              </a:rPr>
              <a:t>How can a constructed perception put us in touch with the world?</a:t>
            </a:r>
          </a:p>
        </p:txBody>
      </p:sp>
      <p:sp>
        <p:nvSpPr>
          <p:cNvPr id="10" name="s11-item10">
            <a:extLst xmlns:a="http://schemas.openxmlformats.org/drawingml/2006/main">
              <a:ext uri="{FF2B5EF4-FFF2-40B4-BE49-F238E27FC236}">
                <a16:creationId xmlns:a16="http://schemas.microsoft.com/office/drawing/2014/main" id="{B7C24E31-B4A9-41EE-B38B-ABE55A35A0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0" y="7953375"/>
            <a:ext cx="571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r">
              <a:defRPr sz="18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lnSpc>
                <a:spcPct val="115000"/>
              </a:lnSpc>
              <a:buNone/>
              <a:defRPr sz="18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96D66"/>
                </a:solidFill>
                <a:latin typeface="Arial"/>
                <a:ea typeface="Arial"/>
                <a:cs typeface="Arial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252754409"/>
      </p:ext>
    </p:extLst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/>
      <p:bldP spid="4" grpId="0" uiExpand="1"/>
      <p:bldP spid="5" grpId="0" uiExpand="1"/>
      <p:bldP spid="6" grpId="0" uiExpand="1"/>
      <p:bldP spid="7" grpId="0" uiExpand="1"/>
    </p:bldLst>
  </p:timing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123C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s12-item1">
            <a:extLst xmlns:a="http://schemas.openxmlformats.org/drawingml/2006/main">
              <a:ext uri="{FF2B5EF4-FFF2-40B4-BE49-F238E27FC236}">
                <a16:creationId xmlns:a16="http://schemas.microsoft.com/office/drawing/2014/main" id="{C5CA18CF-2135-4150-97C6-33BC423A33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71500"/>
            <a:ext cx="13716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45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Seth’s stronger claim</a:t>
            </a:r>
          </a:p>
        </p:txBody>
      </p:sp>
      <p:sp>
        <p:nvSpPr>
          <p:cNvPr id="2" name="s12-item2">
            <a:extLst xmlns:a="http://schemas.openxmlformats.org/drawingml/2006/main">
              <a:ext uri="{FF2B5EF4-FFF2-40B4-BE49-F238E27FC236}">
                <a16:creationId xmlns:a16="http://schemas.microsoft.com/office/drawing/2014/main" id="{23666C56-D7C0-45CF-AF42-D7ECBCF12A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428875"/>
            <a:ext cx="13620750" cy="2857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45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45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45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Perceptual experience is the content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45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45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of the brain’s best guesses about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45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45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the causes of its sensory signals.</a:t>
            </a:r>
          </a:p>
        </p:txBody>
      </p:sp>
      <p:sp>
        <p:nvSpPr>
          <p:cNvPr id="3" name="s12-item3">
            <a:extLst xmlns:a="http://schemas.openxmlformats.org/drawingml/2006/main">
              <a:ext uri="{FF2B5EF4-FFF2-40B4-BE49-F238E27FC236}">
                <a16:creationId xmlns:a16="http://schemas.microsoft.com/office/drawing/2014/main" id="{732AC619-489C-4385-9A63-272E14FC1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6238875"/>
            <a:ext cx="13335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CBDBD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2700" b="0">
                <a:solidFill>
                  <a:srgbClr val="CBDBD3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CBDBD3"/>
                </a:solidFill>
                <a:latin typeface="Arial"/>
                <a:ea typeface="Arial"/>
                <a:cs typeface="Arial"/>
              </a:rPr>
              <a:t>Seth’s further claim about experience</a:t>
            </a:r>
          </a:p>
        </p:txBody>
      </p:sp>
      <p:sp>
        <p:nvSpPr>
          <p:cNvPr id="4" name="s12-item4">
            <a:extLst xmlns:a="http://schemas.openxmlformats.org/drawingml/2006/main">
              <a:ext uri="{FF2B5EF4-FFF2-40B4-BE49-F238E27FC236}">
                <a16:creationId xmlns:a16="http://schemas.microsoft.com/office/drawing/2014/main" id="{F573FA72-ACD6-490E-8FE8-50EF8F791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8010525"/>
            <a:ext cx="1295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CBDBD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875" b="0">
                <a:solidFill>
                  <a:srgbClr val="CBDBD3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CBDBD3"/>
                </a:solidFill>
                <a:latin typeface="Arial"/>
                <a:ea typeface="Arial"/>
                <a:cs typeface="Arial"/>
              </a:rPr>
              <a:t>How can a constructed perception put us in touch with the world?</a:t>
            </a:r>
          </a:p>
        </p:txBody>
      </p:sp>
      <p:sp>
        <p:nvSpPr>
          <p:cNvPr id="5" name="s12-item5">
            <a:extLst xmlns:a="http://schemas.openxmlformats.org/drawingml/2006/main">
              <a:ext uri="{FF2B5EF4-FFF2-40B4-BE49-F238E27FC236}">
                <a16:creationId xmlns:a16="http://schemas.microsoft.com/office/drawing/2014/main" id="{2C6C9C19-2D68-447F-8FD3-9BD363C85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0" y="7953375"/>
            <a:ext cx="571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r">
              <a:defRPr sz="1875" b="0">
                <a:solidFill>
                  <a:srgbClr val="CBDBD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lnSpc>
                <a:spcPct val="115000"/>
              </a:lnSpc>
              <a:buNone/>
              <a:defRPr sz="1875" b="0">
                <a:solidFill>
                  <a:srgbClr val="CBDBD3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CBDBD3"/>
                </a:solidFill>
                <a:latin typeface="Arial"/>
                <a:ea typeface="Arial"/>
                <a:cs typeface="Arial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774769458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13-item1">
            <a:extLst xmlns:a="http://schemas.openxmlformats.org/drawingml/2006/main">
              <a:ext uri="{FF2B5EF4-FFF2-40B4-BE49-F238E27FC236}">
                <a16:creationId xmlns:a16="http://schemas.microsoft.com/office/drawing/2014/main" id="{AFEA0068-5750-4494-8F83-54A64A642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71500"/>
            <a:ext cx="13716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450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450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4500" b="1">
                <a:solidFill>
                  <a:srgbClr val="163D37"/>
                </a:solidFill>
                <a:latin typeface="Arial"/>
                <a:ea typeface="Arial"/>
                <a:cs typeface="Arial"/>
              </a:rPr>
              <a:t>What makes it controlled?</a:t>
            </a:r>
          </a:p>
        </p:txBody>
      </p:sp>
      <p:sp>
        <p:nvSpPr>
          <p:cNvPr id="2" name="s13-item2">
            <a:extLst xmlns:a="http://schemas.openxmlformats.org/drawingml/2006/main">
              <a:ext uri="{FF2B5EF4-FFF2-40B4-BE49-F238E27FC236}">
                <a16:creationId xmlns:a16="http://schemas.microsoft.com/office/drawing/2014/main" id="{4598EFE5-1A49-4AC1-93CD-4802350BC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381250"/>
            <a:ext cx="6238875" cy="2286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450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450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4500" b="1">
                <a:solidFill>
                  <a:srgbClr val="163D37"/>
                </a:solidFill>
                <a:latin typeface="Arial"/>
                <a:ea typeface="Arial"/>
                <a:cs typeface="Arial"/>
              </a:rPr>
              <a:t>Sensory evidence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450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4500" b="1">
                <a:solidFill>
                  <a:srgbClr val="163D37"/>
                </a:solidFill>
                <a:latin typeface="Arial"/>
                <a:ea typeface="Arial"/>
                <a:cs typeface="Arial"/>
              </a:rPr>
              <a:t>constrains the guesses.</a:t>
            </a:r>
          </a:p>
        </p:txBody>
      </p:sp>
      <p:pic>
        <p:nvPicPr>
          <p:cNvPr id="3" name="s13-item3" descr="Seth’s schematic: predictions (gray arrows) and prediction errors (black arrows).">
            <a:extLst xmlns:a="http://schemas.openxmlformats.org/drawingml/2006/main">
              <a:ext uri="{FF2B5EF4-FFF2-40B4-BE49-F238E27FC236}">
                <a16:creationId xmlns:a16="http://schemas.microsoft.com/office/drawing/2014/main" id="{E1E7E388-8910-41D5-95B1-205BD176E55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0d958f9f64748c3"/>
          <a:stretch xmlns:a="http://schemas.openxmlformats.org/drawingml/2006/main"/>
        </p:blipFill>
        <p:spPr>
          <a:xfrm xmlns:a="http://schemas.openxmlformats.org/drawingml/2006/main">
            <a:off x="8001000" y="2001273"/>
            <a:ext cx="6286500" cy="4017505"/>
          </a:xfrm>
          <a:prstGeom xmlns:a="http://schemas.openxmlformats.org/drawingml/2006/main" prst="rect">
            <a:avLst/>
          </a:prstGeom>
        </p:spPr>
      </p:pic>
      <p:sp>
        <p:nvSpPr>
          <p:cNvPr id="4" name="s13-item4">
            <a:extLst xmlns:a="http://schemas.openxmlformats.org/drawingml/2006/main">
              <a:ext uri="{FF2B5EF4-FFF2-40B4-BE49-F238E27FC236}">
                <a16:creationId xmlns:a16="http://schemas.microsoft.com/office/drawing/2014/main" id="{FC2CB614-42F6-4EEB-B248-8BCED756C8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5953125"/>
            <a:ext cx="6000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7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27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pPr>
            <a:r>
              <a:rPr sz="2775" b="0">
                <a:solidFill>
                  <a:srgbClr val="596D66"/>
                </a:solidFill>
                <a:latin typeface="Arial"/>
                <a:ea typeface="Arial"/>
                <a:cs typeface="Arial"/>
              </a:rPr>
              <a:t>A closer look supplies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27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pPr>
            <a:r>
              <a:rPr sz="2775" b="0">
                <a:solidFill>
                  <a:srgbClr val="596D66"/>
                </a:solidFill>
                <a:latin typeface="Arial"/>
                <a:ea typeface="Arial"/>
                <a:cs typeface="Arial"/>
              </a:rPr>
              <a:t>new evidence.</a:t>
            </a:r>
          </a:p>
        </p:txBody>
      </p:sp>
      <p:sp>
        <p:nvSpPr>
          <p:cNvPr id="5" name="s13-item5">
            <a:extLst xmlns:a="http://schemas.openxmlformats.org/drawingml/2006/main">
              <a:ext uri="{FF2B5EF4-FFF2-40B4-BE49-F238E27FC236}">
                <a16:creationId xmlns:a16="http://schemas.microsoft.com/office/drawing/2014/main" id="{66544822-44C7-4C77-8DFE-A4FD85BB7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7505700"/>
            <a:ext cx="1366837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350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96D66"/>
                </a:solidFill>
                <a:latin typeface="Arial"/>
                <a:ea typeface="Arial"/>
                <a:cs typeface="Arial"/>
              </a:rPr>
              <a:t>Seth, Being You, figure 4</a:t>
            </a:r>
          </a:p>
        </p:txBody>
      </p:sp>
      <p:sp>
        <p:nvSpPr>
          <p:cNvPr id="6" name="s13-item6">
            <a:extLst xmlns:a="http://schemas.openxmlformats.org/drawingml/2006/main">
              <a:ext uri="{FF2B5EF4-FFF2-40B4-BE49-F238E27FC236}">
                <a16:creationId xmlns:a16="http://schemas.microsoft.com/office/drawing/2014/main" id="{4F32DF9F-0D1C-45AB-85E5-129BC32066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8010525"/>
            <a:ext cx="1295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8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96D66"/>
                </a:solidFill>
                <a:latin typeface="Arial"/>
                <a:ea typeface="Arial"/>
                <a:cs typeface="Arial"/>
              </a:rPr>
              <a:t>How can a constructed perception put us in touch with the world?</a:t>
            </a:r>
          </a:p>
        </p:txBody>
      </p:sp>
      <p:sp>
        <p:nvSpPr>
          <p:cNvPr id="7" name="s13-item7">
            <a:extLst xmlns:a="http://schemas.openxmlformats.org/drawingml/2006/main">
              <a:ext uri="{FF2B5EF4-FFF2-40B4-BE49-F238E27FC236}">
                <a16:creationId xmlns:a16="http://schemas.microsoft.com/office/drawing/2014/main" id="{570C69A6-A3D6-4847-841D-1318C84F63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0" y="7953375"/>
            <a:ext cx="571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r">
              <a:defRPr sz="18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lnSpc>
                <a:spcPct val="115000"/>
              </a:lnSpc>
              <a:buNone/>
              <a:defRPr sz="18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96D66"/>
                </a:solidFill>
                <a:latin typeface="Arial"/>
                <a:ea typeface="Arial"/>
                <a:cs typeface="Arial"/>
              </a:rPr>
              <a:t>13</a:t>
            </a:r>
          </a:p>
        </p:txBody>
      </p:sp>
      <p:sp>
        <p:nvSpPr>
          <p:cNvPr id="8" name="s13-item8">
            <a:extLst xmlns:a="http://schemas.openxmlformats.org/drawingml/2006/main">
              <a:ext uri="{FF2B5EF4-FFF2-40B4-BE49-F238E27FC236}">
                <a16:creationId xmlns:a16="http://schemas.microsoft.com/office/drawing/2014/main" id="{DA0DFD18-B815-4A20-87E5-D582214D7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6238875"/>
            <a:ext cx="6191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66666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666666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666666"/>
                </a:solidFill>
                <a:latin typeface="Arial"/>
                <a:ea typeface="Arial"/>
                <a:cs typeface="Arial"/>
              </a:rPr>
              <a:t>Gray arrows: predictions</a:t>
            </a:r>
          </a:p>
        </p:txBody>
      </p:sp>
      <p:sp>
        <p:nvSpPr>
          <p:cNvPr id="9" name="s13-item9">
            <a:extLst xmlns:a="http://schemas.openxmlformats.org/drawingml/2006/main">
              <a:ext uri="{FF2B5EF4-FFF2-40B4-BE49-F238E27FC236}">
                <a16:creationId xmlns:a16="http://schemas.microsoft.com/office/drawing/2014/main" id="{E51F9CBF-657C-473C-BE6B-BE1F32905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6705600"/>
            <a:ext cx="6191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Black arrows: prediction errors</a:t>
            </a:r>
          </a:p>
        </p:txBody>
      </p:sp>
    </p:spTree>
    <p:extLst>
      <p:ext uri="{BB962C8B-B14F-4D97-AF65-F5344CB8AC3E}">
        <p14:creationId xmlns:p14="http://schemas.microsoft.com/office/powerpoint/2010/main" val="321871459"/>
      </p:ext>
    </p:extLst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/>
    </p:bldLst>
  </p:timing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s14-item1">
            <a:extLst xmlns:a="http://schemas.openxmlformats.org/drawingml/2006/main">
              <a:ext uri="{FF2B5EF4-FFF2-40B4-BE49-F238E27FC236}">
                <a16:creationId xmlns:a16="http://schemas.microsoft.com/office/drawing/2014/main" id="{73478E54-3340-45C9-98FF-08E2B41259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71500"/>
            <a:ext cx="13716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450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450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4500" b="1">
                <a:solidFill>
                  <a:srgbClr val="163D37"/>
                </a:solidFill>
                <a:latin typeface="Arial"/>
                <a:ea typeface="Arial"/>
                <a:cs typeface="Arial"/>
              </a:rPr>
              <a:t>What have the examples established?</a:t>
            </a:r>
          </a:p>
        </p:txBody>
      </p:sp>
      <p:sp>
        <p:nvSpPr>
          <p:cNvPr id="2" name="s14-item2">
            <a:extLst xmlns:a="http://schemas.openxmlformats.org/drawingml/2006/main">
              <a:ext uri="{FF2B5EF4-FFF2-40B4-BE49-F238E27FC236}">
                <a16:creationId xmlns:a16="http://schemas.microsoft.com/office/drawing/2014/main" id="{E424F0B5-F741-4608-B0AA-22F93A759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428875"/>
            <a:ext cx="134302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487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487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4875" b="1">
                <a:solidFill>
                  <a:srgbClr val="163D37"/>
                </a:solidFill>
                <a:latin typeface="Arial"/>
                <a:ea typeface="Arial"/>
                <a:cs typeface="Arial"/>
              </a:rPr>
              <a:t>Context and prior experience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487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4875" b="1">
                <a:solidFill>
                  <a:srgbClr val="163D37"/>
                </a:solidFill>
                <a:latin typeface="Arial"/>
                <a:ea typeface="Arial"/>
                <a:cs typeface="Arial"/>
              </a:rPr>
              <a:t>help shape what we see.</a:t>
            </a:r>
          </a:p>
        </p:txBody>
      </p:sp>
      <p:sp>
        <p:nvSpPr>
          <p:cNvPr id="3" name="s14-item3">
            <a:extLst xmlns:a="http://schemas.openxmlformats.org/drawingml/2006/main">
              <a:ext uri="{FF2B5EF4-FFF2-40B4-BE49-F238E27FC236}">
                <a16:creationId xmlns:a16="http://schemas.microsoft.com/office/drawing/2014/main" id="{3376E04D-EE6D-44CA-B8EF-78D7F3D588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5429250"/>
            <a:ext cx="1304925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36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36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pPr>
            <a:r>
              <a:rPr sz="3675" b="0">
                <a:solidFill>
                  <a:srgbClr val="596D66"/>
                </a:solidFill>
                <a:latin typeface="Arial"/>
                <a:ea typeface="Arial"/>
                <a:cs typeface="Arial"/>
              </a:rPr>
              <a:t>Do these examples establish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36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pPr>
            <a:r>
              <a:rPr sz="3675" b="0">
                <a:solidFill>
                  <a:srgbClr val="596D66"/>
                </a:solidFill>
                <a:latin typeface="Arial"/>
                <a:ea typeface="Arial"/>
                <a:cs typeface="Arial"/>
              </a:rPr>
              <a:t>Seth’s particular explanation?</a:t>
            </a:r>
          </a:p>
        </p:txBody>
      </p:sp>
      <p:sp>
        <p:nvSpPr>
          <p:cNvPr id="4" name="s14-item4">
            <a:extLst xmlns:a="http://schemas.openxmlformats.org/drawingml/2006/main">
              <a:ext uri="{FF2B5EF4-FFF2-40B4-BE49-F238E27FC236}">
                <a16:creationId xmlns:a16="http://schemas.microsoft.com/office/drawing/2014/main" id="{BF0F28D3-228B-47A2-B846-31EFB08A6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8010525"/>
            <a:ext cx="1295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8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96D66"/>
                </a:solidFill>
                <a:latin typeface="Arial"/>
                <a:ea typeface="Arial"/>
                <a:cs typeface="Arial"/>
              </a:rPr>
              <a:t>How can a constructed perception put us in touch with the world?</a:t>
            </a:r>
          </a:p>
        </p:txBody>
      </p:sp>
      <p:sp>
        <p:nvSpPr>
          <p:cNvPr id="5" name="s14-item5">
            <a:extLst xmlns:a="http://schemas.openxmlformats.org/drawingml/2006/main">
              <a:ext uri="{FF2B5EF4-FFF2-40B4-BE49-F238E27FC236}">
                <a16:creationId xmlns:a16="http://schemas.microsoft.com/office/drawing/2014/main" id="{B2AE4D85-BC1D-4A8E-B456-DE0534758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0" y="7953375"/>
            <a:ext cx="571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r">
              <a:defRPr sz="18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lnSpc>
                <a:spcPct val="115000"/>
              </a:lnSpc>
              <a:buNone/>
              <a:defRPr sz="18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96D66"/>
                </a:solidFill>
                <a:latin typeface="Arial"/>
                <a:ea typeface="Arial"/>
                <a:cs typeface="Arial"/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1118359294"/>
      </p:ext>
    </p:extLst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/>
    </p:bldLst>
  </p:timing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123C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s15-item1">
            <a:extLst xmlns:a="http://schemas.openxmlformats.org/drawingml/2006/main">
              <a:ext uri="{FF2B5EF4-FFF2-40B4-BE49-F238E27FC236}">
                <a16:creationId xmlns:a16="http://schemas.microsoft.com/office/drawing/2014/main" id="{CFEC6178-221C-44B3-AA6B-C01B5C449C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71500"/>
            <a:ext cx="13716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45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Is “hallucination” the right word?</a:t>
            </a:r>
          </a:p>
        </p:txBody>
      </p:sp>
      <p:sp>
        <p:nvSpPr>
          <p:cNvPr id="2" name="s15-item2">
            <a:extLst xmlns:a="http://schemas.openxmlformats.org/drawingml/2006/main">
              <a:ext uri="{FF2B5EF4-FFF2-40B4-BE49-F238E27FC236}">
                <a16:creationId xmlns:a16="http://schemas.microsoft.com/office/drawing/2014/main" id="{8D878D43-C12D-4330-BA12-C17915D3A5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476500"/>
            <a:ext cx="1352550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51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51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51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Does “controlled hallucination”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51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51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clarify how we see?</a:t>
            </a:r>
          </a:p>
        </p:txBody>
      </p:sp>
      <p:sp>
        <p:nvSpPr>
          <p:cNvPr id="3" name="s15-item3">
            <a:extLst xmlns:a="http://schemas.openxmlformats.org/drawingml/2006/main">
              <a:ext uri="{FF2B5EF4-FFF2-40B4-BE49-F238E27FC236}">
                <a16:creationId xmlns:a16="http://schemas.microsoft.com/office/drawing/2014/main" id="{F8EDE6B8-4A21-4417-B52A-F179EE3462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5524500"/>
            <a:ext cx="13335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31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31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1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What does it help us notice?</a:t>
            </a:r>
          </a:p>
        </p:txBody>
      </p:sp>
      <p:sp>
        <p:nvSpPr>
          <p:cNvPr id="4" name="s15-item4">
            <a:extLst xmlns:a="http://schemas.openxmlformats.org/drawingml/2006/main">
              <a:ext uri="{FF2B5EF4-FFF2-40B4-BE49-F238E27FC236}">
                <a16:creationId xmlns:a16="http://schemas.microsoft.com/office/drawing/2014/main" id="{C069BC9A-9C63-4890-8DEA-8029ABE6D2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6477000"/>
            <a:ext cx="13525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3150" b="0">
                <a:solidFill>
                  <a:srgbClr val="CBDBD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3150" b="0">
                <a:solidFill>
                  <a:srgbClr val="CBDBD3"/>
                </a:solidFill>
                <a:latin typeface="Arial"/>
                <a:ea typeface="Arial"/>
                <a:cs typeface="Arial"/>
              </a:defRPr>
            </a:pPr>
            <a:r>
              <a:rPr sz="3150" b="0">
                <a:solidFill>
                  <a:srgbClr val="CBDBD3"/>
                </a:solidFill>
                <a:latin typeface="Arial"/>
                <a:ea typeface="Arial"/>
                <a:cs typeface="Arial"/>
              </a:rPr>
              <a:t>What might it lead us to misunderstand?</a:t>
            </a:r>
          </a:p>
        </p:txBody>
      </p:sp>
      <p:sp>
        <p:nvSpPr>
          <p:cNvPr id="5" name="s15-item5">
            <a:extLst xmlns:a="http://schemas.openxmlformats.org/drawingml/2006/main">
              <a:ext uri="{FF2B5EF4-FFF2-40B4-BE49-F238E27FC236}">
                <a16:creationId xmlns:a16="http://schemas.microsoft.com/office/drawing/2014/main" id="{BD9E84DE-6027-4503-9FDA-94B83D6EBE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8010525"/>
            <a:ext cx="1295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CBDBD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875" b="0">
                <a:solidFill>
                  <a:srgbClr val="CBDBD3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CBDBD3"/>
                </a:solidFill>
                <a:latin typeface="Arial"/>
                <a:ea typeface="Arial"/>
                <a:cs typeface="Arial"/>
              </a:rPr>
              <a:t>How can a constructed perception put us in touch with the world?</a:t>
            </a:r>
          </a:p>
        </p:txBody>
      </p:sp>
      <p:sp>
        <p:nvSpPr>
          <p:cNvPr id="6" name="s15-item6">
            <a:extLst xmlns:a="http://schemas.openxmlformats.org/drawingml/2006/main">
              <a:ext uri="{FF2B5EF4-FFF2-40B4-BE49-F238E27FC236}">
                <a16:creationId xmlns:a16="http://schemas.microsoft.com/office/drawing/2014/main" id="{00E62EBD-8EAF-4CC4-B123-BEA21CE34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0" y="7953375"/>
            <a:ext cx="571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r">
              <a:defRPr sz="1875" b="0">
                <a:solidFill>
                  <a:srgbClr val="CBDBD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lnSpc>
                <a:spcPct val="115000"/>
              </a:lnSpc>
              <a:buNone/>
              <a:defRPr sz="1875" b="0">
                <a:solidFill>
                  <a:srgbClr val="CBDBD3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CBDBD3"/>
                </a:solidFill>
                <a:latin typeface="Arial"/>
                <a:ea typeface="Arial"/>
                <a:cs typeface="Arial"/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434178704"/>
      </p:ext>
    </p:extLst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/>
      <p:bldP spid="4" grpId="0" uiExpand="1"/>
    </p:bldLst>
  </p:timing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123C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s16-item1">
            <a:extLst xmlns:a="http://schemas.openxmlformats.org/drawingml/2006/main">
              <a:ext uri="{FF2B5EF4-FFF2-40B4-BE49-F238E27FC236}">
                <a16:creationId xmlns:a16="http://schemas.microsoft.com/office/drawing/2014/main" id="{D46316AA-9652-4E51-A998-CCF7B09ACF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71500"/>
            <a:ext cx="13716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45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Construction and contact with the world</a:t>
            </a:r>
          </a:p>
        </p:txBody>
      </p:sp>
      <p:sp>
        <p:nvSpPr>
          <p:cNvPr id="2" name="s16-item2">
            <a:extLst xmlns:a="http://schemas.openxmlformats.org/drawingml/2006/main">
              <a:ext uri="{FF2B5EF4-FFF2-40B4-BE49-F238E27FC236}">
                <a16:creationId xmlns:a16="http://schemas.microsoft.com/office/drawing/2014/main" id="{CB9CE5C6-66C9-4C73-85D3-A1ACFA0E7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000250"/>
            <a:ext cx="13335000" cy="2143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39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39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9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How can perception put us in touch with the world if the brain constructs what we see?</a:t>
            </a:r>
          </a:p>
        </p:txBody>
      </p:sp>
      <p:sp>
        <p:nvSpPr>
          <p:cNvPr id="3" name="s16-item3">
            <a:extLst xmlns:a="http://schemas.openxmlformats.org/drawingml/2006/main">
              <a:ext uri="{FF2B5EF4-FFF2-40B4-BE49-F238E27FC236}">
                <a16:creationId xmlns:a16="http://schemas.microsoft.com/office/drawing/2014/main" id="{3AEE945A-54FB-4C63-AB17-ADFC5CEEBF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4572000"/>
            <a:ext cx="13049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3150" b="0">
                <a:solidFill>
                  <a:srgbClr val="CBDBD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3150" b="0">
                <a:solidFill>
                  <a:srgbClr val="CBDBD3"/>
                </a:solidFill>
                <a:latin typeface="Arial"/>
                <a:ea typeface="Arial"/>
                <a:cs typeface="Arial"/>
              </a:defRPr>
            </a:pPr>
            <a:r>
              <a:rPr sz="3150" b="0">
                <a:solidFill>
                  <a:srgbClr val="CBDBD3"/>
                </a:solidFill>
                <a:latin typeface="Arial"/>
                <a:ea typeface="Arial"/>
                <a:cs typeface="Arial"/>
              </a:rPr>
              <a:t>The world can constrain the interpretation we construct.</a:t>
            </a:r>
          </a:p>
        </p:txBody>
      </p:sp>
      <p:sp>
        <p:nvSpPr>
          <p:cNvPr id="4" name="s16-item4">
            <a:extLst xmlns:a="http://schemas.openxmlformats.org/drawingml/2006/main">
              <a:ext uri="{FF2B5EF4-FFF2-40B4-BE49-F238E27FC236}">
                <a16:creationId xmlns:a16="http://schemas.microsoft.com/office/drawing/2014/main" id="{EFF1C336-88B1-4DB5-9600-4C1E4157E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0" y="7953375"/>
            <a:ext cx="571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r">
              <a:defRPr sz="1875" b="0">
                <a:solidFill>
                  <a:srgbClr val="CBDBD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lnSpc>
                <a:spcPct val="115000"/>
              </a:lnSpc>
              <a:buNone/>
              <a:defRPr sz="1875" b="0">
                <a:solidFill>
                  <a:srgbClr val="CBDBD3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CBDBD3"/>
                </a:solidFill>
                <a:latin typeface="Arial"/>
                <a:ea typeface="Arial"/>
                <a:cs typeface="Arial"/>
              </a:rPr>
              <a:t>16</a:t>
            </a:r>
          </a:p>
        </p:txBody>
      </p:sp>
      <p:sp>
        <p:nvSpPr>
          <p:cNvPr id="5" name="s16-item5">
            <a:extLst xmlns:a="http://schemas.openxmlformats.org/drawingml/2006/main">
              <a:ext uri="{FF2B5EF4-FFF2-40B4-BE49-F238E27FC236}">
                <a16:creationId xmlns:a16="http://schemas.microsoft.com/office/drawing/2014/main" id="{4D1D919A-224E-40B4-962C-F7941574DA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6143625"/>
            <a:ext cx="1323975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3000" b="0">
                <a:solidFill>
                  <a:srgbClr val="CBDBD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3000" b="0">
                <a:solidFill>
                  <a:srgbClr val="CBDBD3"/>
                </a:solidFill>
                <a:latin typeface="Arial"/>
                <a:ea typeface="Arial"/>
                <a:cs typeface="Arial"/>
              </a:defRPr>
            </a:pPr>
            <a:r>
              <a:rPr sz="3000" b="0">
                <a:solidFill>
                  <a:srgbClr val="CBDBD3"/>
                </a:solidFill>
                <a:latin typeface="Arial"/>
                <a:ea typeface="Arial"/>
                <a:cs typeface="Arial"/>
              </a:rPr>
              <a:t>Exit: Using the checkerboard, how can seeing be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3000" b="0">
                <a:solidFill>
                  <a:srgbClr val="CBDBD3"/>
                </a:solidFill>
                <a:latin typeface="Arial"/>
                <a:ea typeface="Arial"/>
                <a:cs typeface="Arial"/>
              </a:defRPr>
            </a:pPr>
            <a:r>
              <a:rPr sz="3000" b="0">
                <a:solidFill>
                  <a:srgbClr val="CBDBD3"/>
                </a:solidFill>
                <a:latin typeface="Arial"/>
                <a:ea typeface="Arial"/>
                <a:cs typeface="Arial"/>
              </a:rPr>
              <a:t>a best guess and still answer to the world?</a:t>
            </a:r>
          </a:p>
        </p:txBody>
      </p:sp>
    </p:spTree>
    <p:extLst>
      <p:ext uri="{BB962C8B-B14F-4D97-AF65-F5344CB8AC3E}">
        <p14:creationId xmlns:p14="http://schemas.microsoft.com/office/powerpoint/2010/main" val="815083755"/>
      </p:ext>
    </p:extLst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/>
      <p:bldP spid="5" grpId="0" uiExpand="1"/>
    </p:bldLst>
  </p:timing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2026-10-15T20:37:02.7200000Z</dcterms:created>
  <dcterms:modified xsi:type="dcterms:W3CDTF">2026-10-15T20:37:02.7200000Z</dcterms:modified>
</coreProperties>
</file>