
<file path=[Content_Types].xml><?xml version="1.0" encoding="utf-8"?>
<ns0:Types xmlns:ns0="http://schemas.openxmlformats.org/package/2006/content-types">
  <ns0:Default Extension="jpeg" ContentType="image/jpe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theme/theme2.xml" ContentType="application/vnd.openxmlformats-officedocument.them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67481"/>
  </p:normalViewPr>
  <p:slideViewPr>
    <p:cSldViewPr snapToGrid="0">
      <p:cViewPr varScale="1">
        <p:scale>
          <a:sx n="74" d="100"/>
          <a:sy n="74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18" Type="http://schemas.openxmlformats.org/officeDocument/2006/relationships/viewProps" Target="viewProps.xml" /><ns0:Relationship Id="rId3" Type="http://schemas.openxmlformats.org/officeDocument/2006/relationships/slide" Target="slides/slide2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17" Type="http://schemas.openxmlformats.org/officeDocument/2006/relationships/presProps" Target="presProps.xml" /><ns0:Relationship Id="rId2" Type="http://schemas.openxmlformats.org/officeDocument/2006/relationships/slide" Target="slides/slide1.xml" /><ns0:Relationship Id="rId20" Type="http://schemas.openxmlformats.org/officeDocument/2006/relationships/tableStyles" Target="tableStyle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10" Type="http://schemas.openxmlformats.org/officeDocument/2006/relationships/slide" Target="slides/slide9.xml" /><ns0:Relationship Id="rId19" Type="http://schemas.openxmlformats.org/officeDocument/2006/relationships/theme" Target="theme/theme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/ns0: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5.xml.rels><?xml version='1.0' encoding='utf-8'?>
<ns0:Relationships xmlns:ns0="http://schemas.openxmlformats.org/package/2006/relationships"><ns0:Relationship Id="rId3" Type="http://schemas.openxmlformats.org/officeDocument/2006/relationships/image" Target="../media/image1.jpeg" /><ns0:Relationship Id="rId1" Type="http://schemas.openxmlformats.org/officeDocument/2006/relationships/slideLayout" Target="../slideLayouts/slideLayout1.xml" /><ns0:Relationship Id="rId4" Type="http://schemas.openxmlformats.org/officeDocument/2006/relationships/image" Target="../media/image2.jpeg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1-title">
            <a:extLst>
              <a:ext uri="{FF2B5EF4-FFF2-40B4-BE49-F238E27FC236}">
                <a16:creationId xmlns:a16="http://schemas.microsoft.com/office/drawing/2014/main" id="{5D8ACA72-C154-4385-90AD-9994BC6CC66A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600" b="0" dirty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Finally, onto philosophy…</a:t>
            </a:r>
            <a:endParaRPr sz="3600" b="0" dirty="0">
              <a:solidFill>
                <a:srgbClr val="11111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s1-number">
            <a:extLst>
              <a:ext uri="{FF2B5EF4-FFF2-40B4-BE49-F238E27FC236}">
                <a16:creationId xmlns:a16="http://schemas.microsoft.com/office/drawing/2014/main" id="{32BE2D7F-6E55-4FC6-8724-25806A6B7422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3" name="s1-source">
            <a:extLst>
              <a:ext uri="{FF2B5EF4-FFF2-40B4-BE49-F238E27FC236}">
                <a16:creationId xmlns:a16="http://schemas.microsoft.com/office/drawing/2014/main" id="{CE52D9C8-CC8C-408E-81BF-612A760231DA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PHL / NEU 251   Session 5   Farah and May</a:t>
            </a:r>
          </a:p>
        </p:txBody>
      </p:sp>
      <p:sp>
        <p:nvSpPr>
          <p:cNvPr id="4" name="s1-case-label">
            <a:extLst>
              <a:ext uri="{FF2B5EF4-FFF2-40B4-BE49-F238E27FC236}">
                <a16:creationId xmlns:a16="http://schemas.microsoft.com/office/drawing/2014/main" id="{EABFD89D-2D90-42BC-A329-0A76A8F34CE1}"/>
              </a:ext>
            </a:extLst>
          </p:cNvPr>
          <p:cNvSpPr>
            <a:spLocks noGrp="1"/>
          </p:cNvSpPr>
          <p:nvPr/>
        </p:nvSpPr>
        <p:spPr>
          <a:xfrm>
            <a:off x="457200" y="1638300"/>
            <a:ext cx="112776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WORKPLACE ENHANCEMENT</a:t>
            </a:r>
          </a:p>
        </p:txBody>
      </p:sp>
      <p:sp>
        <p:nvSpPr>
          <p:cNvPr id="5" name="s1-alex">
            <a:extLst>
              <a:ext uri="{FF2B5EF4-FFF2-40B4-BE49-F238E27FC236}">
                <a16:creationId xmlns:a16="http://schemas.microsoft.com/office/drawing/2014/main" id="{62016A18-DCEB-46E9-A1F8-AEDE5870BDC7}"/>
              </a:ext>
            </a:extLst>
          </p:cNvPr>
          <p:cNvSpPr>
            <a:spLocks noGrp="1"/>
          </p:cNvSpPr>
          <p:nvPr/>
        </p:nvSpPr>
        <p:spPr>
          <a:xfrm>
            <a:off x="457200" y="2238375"/>
            <a:ext cx="112776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Alex uses a drug to stay alert during long workdays.</a:t>
            </a:r>
          </a:p>
        </p:txBody>
      </p:sp>
      <p:sp>
        <p:nvSpPr>
          <p:cNvPr id="6" name="s1-jordan">
            <a:extLst>
              <a:ext uri="{FF2B5EF4-FFF2-40B4-BE49-F238E27FC236}">
                <a16:creationId xmlns:a16="http://schemas.microsoft.com/office/drawing/2014/main" id="{A9E11EA9-6BAD-4CB8-88A2-A0C6374E800B}"/>
              </a:ext>
            </a:extLst>
          </p:cNvPr>
          <p:cNvSpPr>
            <a:spLocks noGrp="1"/>
          </p:cNvSpPr>
          <p:nvPr/>
        </p:nvSpPr>
        <p:spPr>
          <a:xfrm>
            <a:off x="457200" y="3009900"/>
            <a:ext cx="112776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Jordan prefers not to use it.</a:t>
            </a:r>
          </a:p>
        </p:txBody>
      </p:sp>
      <p:sp>
        <p:nvSpPr>
          <p:cNvPr id="7" name="s1-manager">
            <a:extLst>
              <a:ext uri="{FF2B5EF4-FFF2-40B4-BE49-F238E27FC236}">
                <a16:creationId xmlns:a16="http://schemas.microsoft.com/office/drawing/2014/main" id="{C9E27ED3-5DC0-424C-9AD2-130C05BAC27F}"/>
              </a:ext>
            </a:extLst>
          </p:cNvPr>
          <p:cNvSpPr>
            <a:spLocks noGrp="1"/>
          </p:cNvSpPr>
          <p:nvPr/>
        </p:nvSpPr>
        <p:spPr>
          <a:xfrm>
            <a:off x="457200" y="3762375"/>
            <a:ext cx="1127760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Their manager makes Alex’s longer hours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standard for both employees.</a:t>
            </a:r>
          </a:p>
        </p:txBody>
      </p:sp>
      <p:sp>
        <p:nvSpPr>
          <p:cNvPr id="8" name="s1-question">
            <a:extLst>
              <a:ext uri="{FF2B5EF4-FFF2-40B4-BE49-F238E27FC236}">
                <a16:creationId xmlns:a16="http://schemas.microsoft.com/office/drawing/2014/main" id="{19985484-701C-453B-BBB4-3E7F87A98E72}"/>
              </a:ext>
            </a:extLst>
          </p:cNvPr>
          <p:cNvSpPr>
            <a:spLocks noGrp="1"/>
          </p:cNvSpPr>
          <p:nvPr/>
        </p:nvSpPr>
        <p:spPr>
          <a:xfrm>
            <a:off x="457200" y="5257800"/>
            <a:ext cx="112776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What facts do we need, and what would make</a:t>
            </a:r>
          </a:p>
          <a:p>
            <a:pPr algn="l">
              <a:lnSpc>
                <a:spcPct val="104000"/>
              </a:lnSpc>
              <a:buNone/>
              <a:def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this arrangement fair or unfair?</a:t>
            </a:r>
          </a:p>
        </p:txBody>
      </p:sp>
    </p:spTree>
    <p:extLst>
      <p:ext uri="{BB962C8B-B14F-4D97-AF65-F5344CB8AC3E}">
        <p14:creationId xmlns:p14="http://schemas.microsoft.com/office/powerpoint/2010/main" val="1079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2-title">
            <a:extLst>
              <a:ext uri="{FF2B5EF4-FFF2-40B4-BE49-F238E27FC236}">
                <a16:creationId xmlns:a16="http://schemas.microsoft.com/office/drawing/2014/main" id="{CBCDBB18-DED0-4AD8-B65F-B1A0813A9BCA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Farah’s expanding field</a:t>
            </a:r>
          </a:p>
        </p:txBody>
      </p:sp>
      <p:sp>
        <p:nvSpPr>
          <p:cNvPr id="2" name="s2-number">
            <a:extLst>
              <a:ext uri="{FF2B5EF4-FFF2-40B4-BE49-F238E27FC236}">
                <a16:creationId xmlns:a16="http://schemas.microsoft.com/office/drawing/2014/main" id="{5FEF4592-6651-480E-8788-6189F4ABF035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3" name="s2-source">
            <a:extLst>
              <a:ext uri="{FF2B5EF4-FFF2-40B4-BE49-F238E27FC236}">
                <a16:creationId xmlns:a16="http://schemas.microsoft.com/office/drawing/2014/main" id="{931384A3-7CAA-4397-A452-4BE9DA4A73C5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Farah, pp. 761–764, 768–772</a:t>
            </a:r>
          </a:p>
        </p:txBody>
      </p:sp>
      <p:graphicFrame>
        <p:nvGraphicFramePr>
          <p:cNvPr id="10" name="Table 9"/>
          <p:cNvGraphicFramePr/>
          <p:nvPr/>
        </p:nvGraphicFramePr>
        <p:xfrm>
          <a:off x="457200" y="1619250"/>
          <a:ext cx="11277600" cy="1028700"/>
        </p:xfrm>
        <a:graphic>
          <a:graphicData uri="http://schemas.openxmlformats.org/drawingml/2006/table">
            <a:tbl>
              <a:tblPr/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E6F73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Basic inquiry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Understanding thought and behavior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/>
          <p:nvPr/>
        </p:nvGraphicFramePr>
        <p:xfrm>
          <a:off x="457200" y="2905125"/>
          <a:ext cx="11277600" cy="1028700"/>
        </p:xfrm>
        <a:graphic>
          <a:graphicData uri="http://schemas.openxmlformats.org/drawingml/2006/table">
            <a:tbl>
              <a:tblPr/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E6F73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Medical application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Diagnosing or treating a condition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/>
          <p:nvPr/>
        </p:nvGraphicFramePr>
        <p:xfrm>
          <a:off x="457200" y="4191000"/>
          <a:ext cx="11277600" cy="1028700"/>
        </p:xfrm>
        <a:graphic>
          <a:graphicData uri="http://schemas.openxmlformats.org/drawingml/2006/table">
            <a:tbl>
              <a:tblPr/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E6F73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Nonmedical application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Education, employment, marketing, security</a:t>
                      </a:r>
                    </a:p>
                  </a:txBody>
                  <a:tcPr marL="0" marR="1905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s2-case-bridge">
            <a:extLst>
              <a:ext uri="{FF2B5EF4-FFF2-40B4-BE49-F238E27FC236}">
                <a16:creationId xmlns:a16="http://schemas.microsoft.com/office/drawing/2014/main" id="{2CF1BED3-F24E-42F0-88D2-A7550A366D15}"/>
              </a:ext>
            </a:extLst>
          </p:cNvPr>
          <p:cNvSpPr>
            <a:spLocks noGrp="1"/>
          </p:cNvSpPr>
          <p:nvPr/>
        </p:nvSpPr>
        <p:spPr>
          <a:xfrm>
            <a:off x="457200" y="5581650"/>
            <a:ext cx="1127760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Our workplace case is a nonmedical application.</a:t>
            </a:r>
          </a:p>
        </p:txBody>
      </p:sp>
    </p:spTree>
    <p:extLst>
      <p:ext uri="{BB962C8B-B14F-4D97-AF65-F5344CB8AC3E}">
        <p14:creationId xmlns:p14="http://schemas.microsoft.com/office/powerpoint/2010/main" val="108233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2" grpId="0">
        <p:bldAsOne/>
      </p:bldGraphic>
      <p:bldP spid="1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3-title">
            <a:extLst>
              <a:ext uri="{FF2B5EF4-FFF2-40B4-BE49-F238E27FC236}">
                <a16:creationId xmlns:a16="http://schemas.microsoft.com/office/drawing/2014/main" id="{76A5F3A3-3DDB-4489-AA81-3D3CDB5B6D3B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Neuroliteracy</a:t>
            </a:r>
          </a:p>
        </p:txBody>
      </p:sp>
      <p:sp>
        <p:nvSpPr>
          <p:cNvPr id="2" name="s3-number">
            <a:extLst>
              <a:ext uri="{FF2B5EF4-FFF2-40B4-BE49-F238E27FC236}">
                <a16:creationId xmlns:a16="http://schemas.microsoft.com/office/drawing/2014/main" id="{616585F0-E0F5-4CCA-8C11-331EF1CD105F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3" name="s3-source">
            <a:extLst>
              <a:ext uri="{FF2B5EF4-FFF2-40B4-BE49-F238E27FC236}">
                <a16:creationId xmlns:a16="http://schemas.microsoft.com/office/drawing/2014/main" id="{99AB41CF-9597-4DD3-9C98-8498C01674E7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5"/>
                </a:solidFill>
                <a:latin typeface="Helvetica Neue"/>
                <a:ea typeface="Helvetica Neue"/>
                <a:cs typeface="Helvetica Neue"/>
              </a:rPr>
              <a:t>Farah, pp. 773–774   Connections to Sessions 2–4</a:t>
            </a:r>
          </a:p>
        </p:txBody>
      </p:sp>
      <p:sp>
        <p:nvSpPr>
          <p:cNvPr id="4" name="s3-prompt">
            <a:extLst>
              <a:ext uri="{FF2B5EF4-FFF2-40B4-BE49-F238E27FC236}">
                <a16:creationId xmlns:a16="http://schemas.microsoft.com/office/drawing/2014/main" id="{D4E2324C-392D-4878-A942-31E2F35F2B27}"/>
              </a:ext>
            </a:extLst>
          </p:cNvPr>
          <p:cNvSpPr>
            <a:spLocks noGrp="1"/>
          </p:cNvSpPr>
          <p:nvPr/>
        </p:nvSpPr>
        <p:spPr>
          <a:xfrm>
            <a:off x="457200" y="1266825"/>
            <a:ext cx="112776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What would justify each inference?</a:t>
            </a:r>
          </a:p>
        </p:txBody>
      </p:sp>
      <p:sp>
        <p:nvSpPr>
          <p:cNvPr id="5" name="s3-claim0">
            <a:extLst>
              <a:ext uri="{FF2B5EF4-FFF2-40B4-BE49-F238E27FC236}">
                <a16:creationId xmlns:a16="http://schemas.microsoft.com/office/drawing/2014/main" id="{F52E8B6E-9BBD-4101-82C8-B9A5303DF3CF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716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iPhone neuromarketing (2011)</a:t>
            </a:r>
          </a:p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Insula activity means users love their phones.</a:t>
            </a:r>
          </a:p>
        </p:txBody>
      </p:sp>
      <p:sp>
        <p:nvSpPr>
          <p:cNvPr id="6" name="s3-response0">
            <a:extLst>
              <a:ext uri="{FF2B5EF4-FFF2-40B4-BE49-F238E27FC236}">
                <a16:creationId xmlns:a16="http://schemas.microsoft.com/office/drawing/2014/main" id="{D88BC0EC-4F54-4423-8030-0DD56F351D00}"/>
              </a:ext>
            </a:extLst>
          </p:cNvPr>
          <p:cNvSpPr>
            <a:spLocks noGrp="1"/>
          </p:cNvSpPr>
          <p:nvPr/>
        </p:nvSpPr>
        <p:spPr>
          <a:xfrm>
            <a:off x="7981950" y="2133600"/>
            <a:ext cx="3752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Insula activity occurs in many tasks.</a:t>
            </a:r>
          </a:p>
          <a:p>
            <a:pPr algn="l">
              <a:lnSpc>
                <a:spcPct val="104000"/>
              </a:lnSpc>
              <a:buNone/>
              <a:def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How specific is this evidence?</a:t>
            </a:r>
          </a:p>
        </p:txBody>
      </p:sp>
      <p:sp>
        <p:nvSpPr>
          <p:cNvPr id="7" name="s3-claim1">
            <a:extLst>
              <a:ext uri="{FF2B5EF4-FFF2-40B4-BE49-F238E27FC236}">
                <a16:creationId xmlns:a16="http://schemas.microsoft.com/office/drawing/2014/main" id="{1DF66A4F-CA06-45E8-A32A-D3FB6D21DFD2}"/>
              </a:ext>
            </a:extLst>
          </p:cNvPr>
          <p:cNvSpPr>
            <a:spLocks noGrp="1"/>
          </p:cNvSpPr>
          <p:nvPr/>
        </p:nvSpPr>
        <p:spPr>
          <a:xfrm>
            <a:off x="457200" y="3429000"/>
            <a:ext cx="716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Oxytocin research (2005–2020)</a:t>
            </a:r>
          </a:p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 “trust hormone” should reliably increase trust.</a:t>
            </a:r>
          </a:p>
        </p:txBody>
      </p:sp>
      <p:sp>
        <p:nvSpPr>
          <p:cNvPr id="8" name="s3-response1">
            <a:extLst>
              <a:ext uri="{FF2B5EF4-FFF2-40B4-BE49-F238E27FC236}">
                <a16:creationId xmlns:a16="http://schemas.microsoft.com/office/drawing/2014/main" id="{BE8F3CA8-A617-4DEB-84BF-A973AF12D7FD}"/>
              </a:ext>
            </a:extLst>
          </p:cNvPr>
          <p:cNvSpPr>
            <a:spLocks noGrp="1"/>
          </p:cNvSpPr>
          <p:nvPr/>
        </p:nvSpPr>
        <p:spPr>
          <a:xfrm>
            <a:off x="7981950" y="3429000"/>
            <a:ext cx="3752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950" b="0" dirty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Pharmacological interventions do not reliably produce behavioral effects</a:t>
            </a:r>
            <a:endParaRPr sz="1950" b="0" dirty="0">
              <a:solidFill>
                <a:srgbClr val="2E6F73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s3-claim2">
            <a:extLst>
              <a:ext uri="{FF2B5EF4-FFF2-40B4-BE49-F238E27FC236}">
                <a16:creationId xmlns:a16="http://schemas.microsoft.com/office/drawing/2014/main" id="{4326259A-8004-4CE3-AFEE-4D17FE0C33BC}"/>
              </a:ext>
            </a:extLst>
          </p:cNvPr>
          <p:cNvSpPr>
            <a:spLocks noGrp="1"/>
          </p:cNvSpPr>
          <p:nvPr/>
        </p:nvSpPr>
        <p:spPr>
          <a:xfrm>
            <a:off x="457200" y="4724400"/>
            <a:ext cx="716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Psychiatric SPECT scans (2012 debate)</a:t>
            </a:r>
          </a:p>
          <a:p>
            <a:pPr algn="l">
              <a:lnSpc>
                <a:spcPct val="104000"/>
              </a:lnSpc>
              <a:buNone/>
              <a:def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 brain image should settle the diagnosis.</a:t>
            </a:r>
          </a:p>
        </p:txBody>
      </p:sp>
      <p:sp>
        <p:nvSpPr>
          <p:cNvPr id="10" name="s3-response2">
            <a:extLst>
              <a:ext uri="{FF2B5EF4-FFF2-40B4-BE49-F238E27FC236}">
                <a16:creationId xmlns:a16="http://schemas.microsoft.com/office/drawing/2014/main" id="{BDED136F-571C-450A-9187-BEB116988E36}"/>
              </a:ext>
            </a:extLst>
          </p:cNvPr>
          <p:cNvSpPr>
            <a:spLocks noGrp="1"/>
          </p:cNvSpPr>
          <p:nvPr/>
        </p:nvSpPr>
        <p:spPr>
          <a:xfrm>
            <a:off x="7981950" y="4724400"/>
            <a:ext cx="3752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 dirty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What does the scan add</a:t>
            </a:r>
          </a:p>
          <a:p>
            <a:pPr algn="l">
              <a:lnSpc>
                <a:spcPct val="104000"/>
              </a:lnSpc>
              <a:buNone/>
              <a:defRPr sz="19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 dirty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to an interview?</a:t>
            </a:r>
          </a:p>
        </p:txBody>
      </p:sp>
    </p:spTree>
    <p:extLst>
      <p:ext uri="{BB962C8B-B14F-4D97-AF65-F5344CB8AC3E}">
        <p14:creationId xmlns:p14="http://schemas.microsoft.com/office/powerpoint/2010/main" val="1375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4-title">
            <a:extLst>
              <a:ext uri="{FF2B5EF4-FFF2-40B4-BE49-F238E27FC236}">
                <a16:creationId xmlns:a16="http://schemas.microsoft.com/office/drawing/2014/main" id="{218C970D-BEF9-4C45-B462-7679872A152E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Mind, brain, and physicalism</a:t>
            </a:r>
          </a:p>
        </p:txBody>
      </p:sp>
      <p:sp>
        <p:nvSpPr>
          <p:cNvPr id="2" name="s4-number">
            <a:extLst>
              <a:ext uri="{FF2B5EF4-FFF2-40B4-BE49-F238E27FC236}">
                <a16:creationId xmlns:a16="http://schemas.microsoft.com/office/drawing/2014/main" id="{4A9EE0BC-75BC-4BE0-8DC9-0977EA7429FB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3" name="s4-source">
            <a:extLst>
              <a:ext uri="{FF2B5EF4-FFF2-40B4-BE49-F238E27FC236}">
                <a16:creationId xmlns:a16="http://schemas.microsoft.com/office/drawing/2014/main" id="{026F6FA8-7883-4F3C-BB17-023846AAAC09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pp. 15–17</a:t>
            </a:r>
          </a:p>
        </p:txBody>
      </p:sp>
      <p:sp>
        <p:nvSpPr>
          <p:cNvPr id="4" name="s4-observation">
            <a:extLst>
              <a:ext uri="{FF2B5EF4-FFF2-40B4-BE49-F238E27FC236}">
                <a16:creationId xmlns:a16="http://schemas.microsoft.com/office/drawing/2014/main" id="{D032A8E3-63E6-4949-964A-1A22FF2C1190}"/>
              </a:ext>
            </a:extLst>
          </p:cNvPr>
          <p:cNvSpPr>
            <a:spLocks noGrp="1"/>
          </p:cNvSpPr>
          <p:nvPr/>
        </p:nvSpPr>
        <p:spPr>
          <a:xfrm>
            <a:off x="457200" y="1485900"/>
            <a:ext cx="112776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 brain intervention changes someone’s experience.</a:t>
            </a:r>
          </a:p>
        </p:txBody>
      </p:sp>
      <p:sp>
        <p:nvSpPr>
          <p:cNvPr id="5" name="s4-physicalism-label">
            <a:extLst>
              <a:ext uri="{FF2B5EF4-FFF2-40B4-BE49-F238E27FC236}">
                <a16:creationId xmlns:a16="http://schemas.microsoft.com/office/drawing/2014/main" id="{936B7B87-46CA-48D5-8AC0-3D82F131B2C8}"/>
              </a:ext>
            </a:extLst>
          </p:cNvPr>
          <p:cNvSpPr>
            <a:spLocks noGrp="1"/>
          </p:cNvSpPr>
          <p:nvPr/>
        </p:nvSpPr>
        <p:spPr>
          <a:xfrm>
            <a:off x="457200" y="2724150"/>
            <a:ext cx="5048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PHYSICALISM</a:t>
            </a:r>
          </a:p>
        </p:txBody>
      </p:sp>
      <p:sp>
        <p:nvSpPr>
          <p:cNvPr id="6" name="s4-physicalism-body">
            <a:extLst>
              <a:ext uri="{FF2B5EF4-FFF2-40B4-BE49-F238E27FC236}">
                <a16:creationId xmlns:a16="http://schemas.microsoft.com/office/drawing/2014/main" id="{06D0609E-7C8D-4217-B1BF-A457D0F6BA49}"/>
              </a:ext>
            </a:extLst>
          </p:cNvPr>
          <p:cNvSpPr>
            <a:spLocks noGrp="1"/>
          </p:cNvSpPr>
          <p:nvPr/>
        </p:nvSpPr>
        <p:spPr>
          <a:xfrm>
            <a:off x="457200" y="3124200"/>
            <a:ext cx="50482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Mental phenomena are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physical phenomena.</a:t>
            </a:r>
          </a:p>
        </p:txBody>
      </p:sp>
      <p:sp>
        <p:nvSpPr>
          <p:cNvPr id="7" name="s4-dualism-label">
            <a:extLst>
              <a:ext uri="{FF2B5EF4-FFF2-40B4-BE49-F238E27FC236}">
                <a16:creationId xmlns:a16="http://schemas.microsoft.com/office/drawing/2014/main" id="{1FC42026-3BF8-410E-8571-24CB5E725BE2}"/>
              </a:ext>
            </a:extLst>
          </p:cNvPr>
          <p:cNvSpPr>
            <a:spLocks noGrp="1"/>
          </p:cNvSpPr>
          <p:nvPr/>
        </p:nvSpPr>
        <p:spPr>
          <a:xfrm>
            <a:off x="6381750" y="2724150"/>
            <a:ext cx="53530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INTERACTIONIST DUALISM</a:t>
            </a:r>
          </a:p>
        </p:txBody>
      </p:sp>
      <p:sp>
        <p:nvSpPr>
          <p:cNvPr id="8" name="s4-dualism-body">
            <a:extLst>
              <a:ext uri="{FF2B5EF4-FFF2-40B4-BE49-F238E27FC236}">
                <a16:creationId xmlns:a16="http://schemas.microsoft.com/office/drawing/2014/main" id="{DA3C893E-8410-4AB4-8DF0-CE6223F4B0BC}"/>
              </a:ext>
            </a:extLst>
          </p:cNvPr>
          <p:cNvSpPr>
            <a:spLocks noGrp="1"/>
          </p:cNvSpPr>
          <p:nvPr/>
        </p:nvSpPr>
        <p:spPr>
          <a:xfrm>
            <a:off x="6381750" y="3124200"/>
            <a:ext cx="53530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Mind and body are distinct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and causally interact.</a:t>
            </a:r>
          </a:p>
        </p:txBody>
      </p:sp>
      <p:sp>
        <p:nvSpPr>
          <p:cNvPr id="9" name="s4-question">
            <a:extLst>
              <a:ext uri="{FF2B5EF4-FFF2-40B4-BE49-F238E27FC236}">
                <a16:creationId xmlns:a16="http://schemas.microsoft.com/office/drawing/2014/main" id="{85FF6862-81D1-4DCA-993D-37824C3F4996}"/>
              </a:ext>
            </a:extLst>
          </p:cNvPr>
          <p:cNvSpPr>
            <a:spLocks noGrp="1"/>
          </p:cNvSpPr>
          <p:nvPr/>
        </p:nvSpPr>
        <p:spPr>
          <a:xfrm>
            <a:off x="457200" y="4895850"/>
            <a:ext cx="112776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Could both views accommodate this finding?</a:t>
            </a:r>
          </a:p>
        </p:txBody>
      </p:sp>
      <p:sp>
        <p:nvSpPr>
          <p:cNvPr id="10" name="s4-answer">
            <a:extLst>
              <a:ext uri="{FF2B5EF4-FFF2-40B4-BE49-F238E27FC236}">
                <a16:creationId xmlns:a16="http://schemas.microsoft.com/office/drawing/2014/main" id="{DF1D3B3E-9CFA-4391-A27B-F9613D6540C7}"/>
              </a:ext>
            </a:extLst>
          </p:cNvPr>
          <p:cNvSpPr>
            <a:spLocks noGrp="1"/>
          </p:cNvSpPr>
          <p:nvPr/>
        </p:nvSpPr>
        <p:spPr>
          <a:xfrm>
            <a:off x="457200" y="5705475"/>
            <a:ext cx="112776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Causal dependence and identity require different arguments.</a:t>
            </a:r>
          </a:p>
        </p:txBody>
      </p:sp>
    </p:spTree>
    <p:extLst>
      <p:ext uri="{BB962C8B-B14F-4D97-AF65-F5344CB8AC3E}">
        <p14:creationId xmlns:p14="http://schemas.microsoft.com/office/powerpoint/2010/main" val="194187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5-title">
            <a:extLst>
              <a:ext uri="{FF2B5EF4-FFF2-40B4-BE49-F238E27FC236}">
                <a16:creationId xmlns:a16="http://schemas.microsoft.com/office/drawing/2014/main" id="{5ED8A4C6-5E32-43D6-9408-DBD6942504DE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Perception and evidence</a:t>
            </a:r>
          </a:p>
        </p:txBody>
      </p:sp>
      <p:sp>
        <p:nvSpPr>
          <p:cNvPr id="2" name="s5-number">
            <a:extLst>
              <a:ext uri="{FF2B5EF4-FFF2-40B4-BE49-F238E27FC236}">
                <a16:creationId xmlns:a16="http://schemas.microsoft.com/office/drawing/2014/main" id="{B41DBAEB-3BFF-416B-8E12-3A882C197CF0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3" name="s5-source">
            <a:extLst>
              <a:ext uri="{FF2B5EF4-FFF2-40B4-BE49-F238E27FC236}">
                <a16:creationId xmlns:a16="http://schemas.microsoft.com/office/drawing/2014/main" id="{D13C62AE-97DD-4DF9-9366-4A4EBB114429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p. 18, Fig. A.1   Papathomas and Bono (2004)</a:t>
            </a:r>
          </a:p>
        </p:txBody>
      </p:sp>
      <p:pic>
        <p:nvPicPr>
          <p:cNvPr id="14" name="mask-front" descr="May Figure A.1, front view of the hollow mask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676068"/>
            <a:ext cx="2743200" cy="3572540"/>
          </a:xfrm>
          <a:prstGeom prst="rect">
            <a:avLst/>
          </a:prstGeom>
        </p:spPr>
      </p:pic>
      <p:pic>
        <p:nvPicPr>
          <p:cNvPr id="15" name="mask-oblique" descr="May Figure A.1, oblique view showing the concavity of the hollow mask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381375" y="1673988"/>
            <a:ext cx="2743200" cy="3576698"/>
          </a:xfrm>
          <a:prstGeom prst="rect">
            <a:avLst/>
          </a:prstGeom>
        </p:spPr>
      </p:pic>
      <p:sp>
        <p:nvSpPr>
          <p:cNvPr id="6" name="s5-front">
            <a:extLst>
              <a:ext uri="{FF2B5EF4-FFF2-40B4-BE49-F238E27FC236}">
                <a16:creationId xmlns:a16="http://schemas.microsoft.com/office/drawing/2014/main" id="{FBEB6B1B-895B-4DA1-905D-1A0C6E579DB6}"/>
              </a:ext>
            </a:extLst>
          </p:cNvPr>
          <p:cNvSpPr>
            <a:spLocks noGrp="1"/>
          </p:cNvSpPr>
          <p:nvPr/>
        </p:nvSpPr>
        <p:spPr>
          <a:xfrm>
            <a:off x="457200" y="5495925"/>
            <a:ext cx="2743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8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Appears convex</a:t>
            </a:r>
          </a:p>
        </p:txBody>
      </p:sp>
      <p:sp>
        <p:nvSpPr>
          <p:cNvPr id="7" name="s5-side">
            <a:extLst>
              <a:ext uri="{FF2B5EF4-FFF2-40B4-BE49-F238E27FC236}">
                <a16:creationId xmlns:a16="http://schemas.microsoft.com/office/drawing/2014/main" id="{B932D32B-3DFB-4918-90F1-0072157B4A5B}"/>
              </a:ext>
            </a:extLst>
          </p:cNvPr>
          <p:cNvSpPr>
            <a:spLocks noGrp="1"/>
          </p:cNvSpPr>
          <p:nvPr/>
        </p:nvSpPr>
        <p:spPr>
          <a:xfrm>
            <a:off x="3381375" y="5495925"/>
            <a:ext cx="2743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8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Actually concave</a:t>
            </a:r>
          </a:p>
        </p:txBody>
      </p:sp>
      <p:sp>
        <p:nvSpPr>
          <p:cNvPr id="8" name="s5-question">
            <a:extLst>
              <a:ext uri="{FF2B5EF4-FFF2-40B4-BE49-F238E27FC236}">
                <a16:creationId xmlns:a16="http://schemas.microsoft.com/office/drawing/2014/main" id="{0C9B7F18-7E83-4995-827A-CC8D00996537}"/>
              </a:ext>
            </a:extLst>
          </p:cNvPr>
          <p:cNvSpPr>
            <a:spLocks noGrp="1"/>
          </p:cNvSpPr>
          <p:nvPr/>
        </p:nvSpPr>
        <p:spPr>
          <a:xfrm>
            <a:off x="6896100" y="2095500"/>
            <a:ext cx="4838700" cy="2181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mask looks convex.</a:t>
            </a:r>
          </a:p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mask is concave.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endParaRPr sz="2550" b="0">
              <a:solidFill>
                <a:srgbClr val="111111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Can both claims be true?</a:t>
            </a:r>
          </a:p>
        </p:txBody>
      </p:sp>
      <p:sp>
        <p:nvSpPr>
          <p:cNvPr id="9" name="s5-epistemology">
            <a:extLst>
              <a:ext uri="{FF2B5EF4-FFF2-40B4-BE49-F238E27FC236}">
                <a16:creationId xmlns:a16="http://schemas.microsoft.com/office/drawing/2014/main" id="{B980816E-E9FF-4DD1-A464-4B7AC3B75040}"/>
              </a:ext>
            </a:extLst>
          </p:cNvPr>
          <p:cNvSpPr>
            <a:spLocks noGrp="1"/>
          </p:cNvSpPr>
          <p:nvPr/>
        </p:nvSpPr>
        <p:spPr>
          <a:xfrm>
            <a:off x="6896100" y="4648200"/>
            <a:ext cx="4838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EPISTEMOLOGY</a:t>
            </a:r>
          </a:p>
        </p:txBody>
      </p:sp>
      <p:sp>
        <p:nvSpPr>
          <p:cNvPr id="10" name="s5-definition">
            <a:extLst>
              <a:ext uri="{FF2B5EF4-FFF2-40B4-BE49-F238E27FC236}">
                <a16:creationId xmlns:a16="http://schemas.microsoft.com/office/drawing/2014/main" id="{431591A4-7B40-4A95-9CAF-AFB76686B922}"/>
              </a:ext>
            </a:extLst>
          </p:cNvPr>
          <p:cNvSpPr>
            <a:spLocks noGrp="1"/>
          </p:cNvSpPr>
          <p:nvPr/>
        </p:nvSpPr>
        <p:spPr>
          <a:xfrm>
            <a:off x="6896100" y="5048250"/>
            <a:ext cx="48387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Knowledge and justification</a:t>
            </a:r>
          </a:p>
        </p:txBody>
      </p:sp>
    </p:spTree>
    <p:extLst>
      <p:ext uri="{BB962C8B-B14F-4D97-AF65-F5344CB8AC3E}">
        <p14:creationId xmlns:p14="http://schemas.microsoft.com/office/powerpoint/2010/main" val="198327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6-title">
            <a:extLst>
              <a:ext uri="{FF2B5EF4-FFF2-40B4-BE49-F238E27FC236}">
                <a16:creationId xmlns:a16="http://schemas.microsoft.com/office/drawing/2014/main" id="{0B4AB33A-75ED-417D-8E27-B5FB4130CD2E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Questions in ethics</a:t>
            </a:r>
          </a:p>
        </p:txBody>
      </p:sp>
      <p:sp>
        <p:nvSpPr>
          <p:cNvPr id="2" name="s6-number">
            <a:extLst>
              <a:ext uri="{FF2B5EF4-FFF2-40B4-BE49-F238E27FC236}">
                <a16:creationId xmlns:a16="http://schemas.microsoft.com/office/drawing/2014/main" id="{803E03E0-CD32-4AAA-B2A1-612FA000C6C8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3" name="s6-source">
            <a:extLst>
              <a:ext uri="{FF2B5EF4-FFF2-40B4-BE49-F238E27FC236}">
                <a16:creationId xmlns:a16="http://schemas.microsoft.com/office/drawing/2014/main" id="{64F63C9D-63DC-4D89-9F47-4C075BF1665F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pp. 20–22</a:t>
            </a:r>
          </a:p>
        </p:txBody>
      </p:sp>
      <p:graphicFrame>
        <p:nvGraphicFramePr>
          <p:cNvPr id="13" name="Table 12"/>
          <p:cNvGraphicFramePr/>
          <p:nvPr/>
        </p:nvGraphicFramePr>
        <p:xfrm>
          <a:off x="457200" y="1647825"/>
          <a:ext cx="11277600" cy="3733800"/>
        </p:xfrm>
        <a:graphic>
          <a:graphicData uri="http://schemas.openxmlformats.org/drawingml/2006/table">
            <a:tbl>
              <a:tblPr/>
              <a:tblGrid>
                <a:gridCol w="781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r>
                        <a:rPr sz="2175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Does the drug improve performance?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sz="2175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May the manager expect employees to take it?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sz="2175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What generally makes an action right?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sz="2175">
                          <a:solidFill>
                            <a:srgbClr val="11111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 moral judgments be objectively true?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6-label0">
            <a:extLst>
              <a:ext uri="{FF2B5EF4-FFF2-40B4-BE49-F238E27FC236}">
                <a16:creationId xmlns:a16="http://schemas.microsoft.com/office/drawing/2014/main" id="{730401BE-4755-4264-9E6B-38571AA0EB20}"/>
              </a:ext>
            </a:extLst>
          </p:cNvPr>
          <p:cNvSpPr>
            <a:spLocks noGrp="1"/>
          </p:cNvSpPr>
          <p:nvPr/>
        </p:nvSpPr>
        <p:spPr>
          <a:xfrm>
            <a:off x="8477250" y="1914525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Empirical inquiry</a:t>
            </a:r>
          </a:p>
        </p:txBody>
      </p:sp>
      <p:sp>
        <p:nvSpPr>
          <p:cNvPr id="6" name="s6-label1">
            <a:extLst>
              <a:ext uri="{FF2B5EF4-FFF2-40B4-BE49-F238E27FC236}">
                <a16:creationId xmlns:a16="http://schemas.microsoft.com/office/drawing/2014/main" id="{652D1193-552A-4993-887F-9E61704AAD0A}"/>
              </a:ext>
            </a:extLst>
          </p:cNvPr>
          <p:cNvSpPr>
            <a:spLocks noGrp="1"/>
          </p:cNvSpPr>
          <p:nvPr/>
        </p:nvSpPr>
        <p:spPr>
          <a:xfrm>
            <a:off x="8477250" y="2847975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Applied ethics</a:t>
            </a:r>
          </a:p>
        </p:txBody>
      </p:sp>
      <p:sp>
        <p:nvSpPr>
          <p:cNvPr id="7" name="s6-label2">
            <a:extLst>
              <a:ext uri="{FF2B5EF4-FFF2-40B4-BE49-F238E27FC236}">
                <a16:creationId xmlns:a16="http://schemas.microsoft.com/office/drawing/2014/main" id="{9AE55E16-6258-4AA3-ABC9-B0BB93505A32}"/>
              </a:ext>
            </a:extLst>
          </p:cNvPr>
          <p:cNvSpPr>
            <a:spLocks noGrp="1"/>
          </p:cNvSpPr>
          <p:nvPr/>
        </p:nvSpPr>
        <p:spPr>
          <a:xfrm>
            <a:off x="8477250" y="3667125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Normative</a:t>
            </a:r>
          </a:p>
          <a:p>
            <a:pPr algn="l">
              <a:lnSpc>
                <a:spcPct val="104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ethical theory</a:t>
            </a:r>
          </a:p>
        </p:txBody>
      </p:sp>
      <p:sp>
        <p:nvSpPr>
          <p:cNvPr id="8" name="s6-label3">
            <a:extLst>
              <a:ext uri="{FF2B5EF4-FFF2-40B4-BE49-F238E27FC236}">
                <a16:creationId xmlns:a16="http://schemas.microsoft.com/office/drawing/2014/main" id="{72138715-827A-44D0-A29D-4D8DFCA7D6D5}"/>
              </a:ext>
            </a:extLst>
          </p:cNvPr>
          <p:cNvSpPr>
            <a:spLocks noGrp="1"/>
          </p:cNvSpPr>
          <p:nvPr/>
        </p:nvSpPr>
        <p:spPr>
          <a:xfrm>
            <a:off x="8477250" y="4714875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Metaethics</a:t>
            </a:r>
          </a:p>
        </p:txBody>
      </p:sp>
      <p:sp>
        <p:nvSpPr>
          <p:cNvPr id="9" name="s6-check">
            <a:extLst>
              <a:ext uri="{FF2B5EF4-FFF2-40B4-BE49-F238E27FC236}">
                <a16:creationId xmlns:a16="http://schemas.microsoft.com/office/drawing/2014/main" id="{2D227471-D9B0-4AC8-9AD8-6A25321AB740}"/>
              </a:ext>
            </a:extLst>
          </p:cNvPr>
          <p:cNvSpPr>
            <a:spLocks noGrp="1"/>
          </p:cNvSpPr>
          <p:nvPr/>
        </p:nvSpPr>
        <p:spPr>
          <a:xfrm>
            <a:off x="457200" y="57435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“Employees believe the arrangement is unfair.” What kind of claim is that?</a:t>
            </a:r>
          </a:p>
        </p:txBody>
      </p:sp>
    </p:spTree>
    <p:extLst>
      <p:ext uri="{BB962C8B-B14F-4D97-AF65-F5344CB8AC3E}">
        <p14:creationId xmlns:p14="http://schemas.microsoft.com/office/powerpoint/2010/main" val="6752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7-title">
            <a:extLst>
              <a:ext uri="{FF2B5EF4-FFF2-40B4-BE49-F238E27FC236}">
                <a16:creationId xmlns:a16="http://schemas.microsoft.com/office/drawing/2014/main" id="{FB4A503C-AD87-45FE-BB12-BA45464C8190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An ethical argument</a:t>
            </a:r>
          </a:p>
        </p:txBody>
      </p:sp>
      <p:sp>
        <p:nvSpPr>
          <p:cNvPr id="2" name="s7-number">
            <a:extLst>
              <a:ext uri="{FF2B5EF4-FFF2-40B4-BE49-F238E27FC236}">
                <a16:creationId xmlns:a16="http://schemas.microsoft.com/office/drawing/2014/main" id="{D0060978-8184-419A-8741-CB752BD01F42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7</a:t>
            </a:r>
          </a:p>
        </p:txBody>
      </p:sp>
      <p:sp>
        <p:nvSpPr>
          <p:cNvPr id="3" name="s7-source">
            <a:extLst>
              <a:ext uri="{FF2B5EF4-FFF2-40B4-BE49-F238E27FC236}">
                <a16:creationId xmlns:a16="http://schemas.microsoft.com/office/drawing/2014/main" id="{3A1C4CC5-9936-48E7-9838-3BD2DEB8DC53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Instructor exercise applying May, pp. 20–22</a:t>
            </a:r>
          </a:p>
        </p:txBody>
      </p:sp>
      <p:sp>
        <p:nvSpPr>
          <p:cNvPr id="4" name="s7-evidence-label">
            <a:extLst>
              <a:ext uri="{FF2B5EF4-FFF2-40B4-BE49-F238E27FC236}">
                <a16:creationId xmlns:a16="http://schemas.microsoft.com/office/drawing/2014/main" id="{A318703B-BBCF-4721-82A6-B44EB5DB8291}"/>
              </a:ext>
            </a:extLst>
          </p:cNvPr>
          <p:cNvSpPr>
            <a:spLocks noGrp="1"/>
          </p:cNvSpPr>
          <p:nvPr/>
        </p:nvSpPr>
        <p:spPr>
          <a:xfrm>
            <a:off x="457200" y="1485900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EMPIRICAL PREMISE (SUPPOSE THIS IS TRUE)</a:t>
            </a:r>
          </a:p>
        </p:txBody>
      </p:sp>
      <p:sp>
        <p:nvSpPr>
          <p:cNvPr id="5" name="s7-evidence-body">
            <a:extLst>
              <a:ext uri="{FF2B5EF4-FFF2-40B4-BE49-F238E27FC236}">
                <a16:creationId xmlns:a16="http://schemas.microsoft.com/office/drawing/2014/main" id="{50CB9BE5-8AA4-48A0-AF55-337C759D57EE}"/>
              </a:ext>
            </a:extLst>
          </p:cNvPr>
          <p:cNvSpPr>
            <a:spLocks noGrp="1"/>
          </p:cNvSpPr>
          <p:nvPr/>
        </p:nvSpPr>
        <p:spPr>
          <a:xfrm>
            <a:off x="457200" y="1885950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drug improves performance in these conditions.</a:t>
            </a:r>
          </a:p>
        </p:txBody>
      </p:sp>
      <p:sp>
        <p:nvSpPr>
          <p:cNvPr id="6" name="s7-norm-label">
            <a:extLst>
              <a:ext uri="{FF2B5EF4-FFF2-40B4-BE49-F238E27FC236}">
                <a16:creationId xmlns:a16="http://schemas.microsoft.com/office/drawing/2014/main" id="{95C45D84-0BA5-43EF-9D3C-501707F698B6}"/>
              </a:ext>
            </a:extLst>
          </p:cNvPr>
          <p:cNvSpPr>
            <a:spLocks noGrp="1"/>
          </p:cNvSpPr>
          <p:nvPr/>
        </p:nvSpPr>
        <p:spPr>
          <a:xfrm>
            <a:off x="457200" y="3067050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PROPOSED NORMATIVE PREMISE</a:t>
            </a:r>
          </a:p>
        </p:txBody>
      </p:sp>
      <p:sp>
        <p:nvSpPr>
          <p:cNvPr id="7" name="s7-norm-body">
            <a:extLst>
              <a:ext uri="{FF2B5EF4-FFF2-40B4-BE49-F238E27FC236}">
                <a16:creationId xmlns:a16="http://schemas.microsoft.com/office/drawing/2014/main" id="{C9FB8C32-E080-4AC7-A017-15821ADC109E}"/>
              </a:ext>
            </a:extLst>
          </p:cNvPr>
          <p:cNvSpPr>
            <a:spLocks noGrp="1"/>
          </p:cNvSpPr>
          <p:nvPr/>
        </p:nvSpPr>
        <p:spPr>
          <a:xfrm>
            <a:off x="457200" y="3467100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Employers may expect employees to use any intervention</a:t>
            </a:r>
          </a:p>
          <a:p>
            <a:pPr algn="l">
              <a:lnSpc>
                <a:spcPct val="104000"/>
              </a:lnSpc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that improves performance.</a:t>
            </a:r>
          </a:p>
        </p:txBody>
      </p:sp>
      <p:sp>
        <p:nvSpPr>
          <p:cNvPr id="8" name="s7-conclusion-label">
            <a:extLst>
              <a:ext uri="{FF2B5EF4-FFF2-40B4-BE49-F238E27FC236}">
                <a16:creationId xmlns:a16="http://schemas.microsoft.com/office/drawing/2014/main" id="{020F5171-7C81-494B-9FFC-796C919E8523}"/>
              </a:ext>
            </a:extLst>
          </p:cNvPr>
          <p:cNvSpPr>
            <a:spLocks noGrp="1"/>
          </p:cNvSpPr>
          <p:nvPr/>
        </p:nvSpPr>
        <p:spPr>
          <a:xfrm>
            <a:off x="457200" y="4648200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CONCLUSION</a:t>
            </a:r>
          </a:p>
        </p:txBody>
      </p:sp>
      <p:sp>
        <p:nvSpPr>
          <p:cNvPr id="9" name="s7-conclusion-body">
            <a:extLst>
              <a:ext uri="{FF2B5EF4-FFF2-40B4-BE49-F238E27FC236}">
                <a16:creationId xmlns:a16="http://schemas.microsoft.com/office/drawing/2014/main" id="{D7774158-2BCE-402E-95F8-A4EDA42755F5}"/>
              </a:ext>
            </a:extLst>
          </p:cNvPr>
          <p:cNvSpPr>
            <a:spLocks noGrp="1"/>
          </p:cNvSpPr>
          <p:nvPr/>
        </p:nvSpPr>
        <p:spPr>
          <a:xfrm>
            <a:off x="457200" y="5048250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employer may expect employees to use the drug.</a:t>
            </a:r>
          </a:p>
        </p:txBody>
      </p:sp>
      <p:sp>
        <p:nvSpPr>
          <p:cNvPr id="10" name="s7-question">
            <a:extLst>
              <a:ext uri="{FF2B5EF4-FFF2-40B4-BE49-F238E27FC236}">
                <a16:creationId xmlns:a16="http://schemas.microsoft.com/office/drawing/2014/main" id="{BD1BEA73-86F9-45A3-B6E8-30A76BC086E3}"/>
              </a:ext>
            </a:extLst>
          </p:cNvPr>
          <p:cNvSpPr>
            <a:spLocks noGrp="1"/>
          </p:cNvSpPr>
          <p:nvPr/>
        </p:nvSpPr>
        <p:spPr>
          <a:xfrm>
            <a:off x="457200" y="5781675"/>
            <a:ext cx="11277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What premise would connect these claims?</a:t>
            </a:r>
          </a:p>
        </p:txBody>
      </p:sp>
    </p:spTree>
    <p:extLst>
      <p:ext uri="{BB962C8B-B14F-4D97-AF65-F5344CB8AC3E}">
        <p14:creationId xmlns:p14="http://schemas.microsoft.com/office/powerpoint/2010/main" val="112041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8-title">
            <a:extLst>
              <a:ext uri="{FF2B5EF4-FFF2-40B4-BE49-F238E27FC236}">
                <a16:creationId xmlns:a16="http://schemas.microsoft.com/office/drawing/2014/main" id="{D70EBD71-AFD0-4780-AF83-C12F740090F4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Consequences and well-being</a:t>
            </a:r>
          </a:p>
        </p:txBody>
      </p:sp>
      <p:sp>
        <p:nvSpPr>
          <p:cNvPr id="2" name="s8-number">
            <a:extLst>
              <a:ext uri="{FF2B5EF4-FFF2-40B4-BE49-F238E27FC236}">
                <a16:creationId xmlns:a16="http://schemas.microsoft.com/office/drawing/2014/main" id="{9CC4D931-49DD-4E3F-B825-B1401FBE5C5B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8</a:t>
            </a:r>
          </a:p>
        </p:txBody>
      </p:sp>
      <p:sp>
        <p:nvSpPr>
          <p:cNvPr id="3" name="s8-source">
            <a:extLst>
              <a:ext uri="{FF2B5EF4-FFF2-40B4-BE49-F238E27FC236}">
                <a16:creationId xmlns:a16="http://schemas.microsoft.com/office/drawing/2014/main" id="{93528584-87B6-4BE2-B263-E57798B98C49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pp. 20–21</a:t>
            </a:r>
          </a:p>
        </p:txBody>
      </p:sp>
      <p:sp>
        <p:nvSpPr>
          <p:cNvPr id="4" name="s8-conseq-label">
            <a:extLst>
              <a:ext uri="{FF2B5EF4-FFF2-40B4-BE49-F238E27FC236}">
                <a16:creationId xmlns:a16="http://schemas.microsoft.com/office/drawing/2014/main" id="{D497A022-11D4-4610-B573-2F79D8C3E919}"/>
              </a:ext>
            </a:extLst>
          </p:cNvPr>
          <p:cNvSpPr>
            <a:spLocks noGrp="1"/>
          </p:cNvSpPr>
          <p:nvPr/>
        </p:nvSpPr>
        <p:spPr>
          <a:xfrm>
            <a:off x="457200" y="1628775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CONSEQUENTIALISM</a:t>
            </a:r>
          </a:p>
        </p:txBody>
      </p:sp>
      <p:sp>
        <p:nvSpPr>
          <p:cNvPr id="5" name="s8-conseq-body">
            <a:extLst>
              <a:ext uri="{FF2B5EF4-FFF2-40B4-BE49-F238E27FC236}">
                <a16:creationId xmlns:a16="http://schemas.microsoft.com/office/drawing/2014/main" id="{7067EAEA-371B-4B8C-AF64-82774999CEA6}"/>
              </a:ext>
            </a:extLst>
          </p:cNvPr>
          <p:cNvSpPr>
            <a:spLocks noGrp="1"/>
          </p:cNvSpPr>
          <p:nvPr/>
        </p:nvSpPr>
        <p:spPr>
          <a:xfrm>
            <a:off x="457200" y="2028825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An action’s moral rightness depends only on its consequences.</a:t>
            </a:r>
          </a:p>
        </p:txBody>
      </p:sp>
      <p:sp>
        <p:nvSpPr>
          <p:cNvPr id="6" name="s8-util-label">
            <a:extLst>
              <a:ext uri="{FF2B5EF4-FFF2-40B4-BE49-F238E27FC236}">
                <a16:creationId xmlns:a16="http://schemas.microsoft.com/office/drawing/2014/main" id="{9F81F2DE-7E45-43EC-B88F-6CD178282BE4}"/>
              </a:ext>
            </a:extLst>
          </p:cNvPr>
          <p:cNvSpPr>
            <a:spLocks noGrp="1"/>
          </p:cNvSpPr>
          <p:nvPr/>
        </p:nvSpPr>
        <p:spPr>
          <a:xfrm>
            <a:off x="457200" y="3333750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UTILITARIANISM</a:t>
            </a:r>
          </a:p>
        </p:txBody>
      </p:sp>
      <p:sp>
        <p:nvSpPr>
          <p:cNvPr id="7" name="s8-util-body">
            <a:extLst>
              <a:ext uri="{FF2B5EF4-FFF2-40B4-BE49-F238E27FC236}">
                <a16:creationId xmlns:a16="http://schemas.microsoft.com/office/drawing/2014/main" id="{D4ECF897-43B9-4BB6-9FFA-4619A59050B6}"/>
              </a:ext>
            </a:extLst>
          </p:cNvPr>
          <p:cNvSpPr>
            <a:spLocks noGrp="1"/>
          </p:cNvSpPr>
          <p:nvPr/>
        </p:nvSpPr>
        <p:spPr>
          <a:xfrm>
            <a:off x="457200" y="3733800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 right action maximizes overall well-being.</a:t>
            </a:r>
          </a:p>
        </p:txBody>
      </p:sp>
      <p:sp>
        <p:nvSpPr>
          <p:cNvPr id="8" name="s8-question">
            <a:extLst>
              <a:ext uri="{FF2B5EF4-FFF2-40B4-BE49-F238E27FC236}">
                <a16:creationId xmlns:a16="http://schemas.microsoft.com/office/drawing/2014/main" id="{119F7A3A-02E7-4058-AE92-13C535BD2099}"/>
              </a:ext>
            </a:extLst>
          </p:cNvPr>
          <p:cNvSpPr>
            <a:spLocks noGrp="1"/>
          </p:cNvSpPr>
          <p:nvPr/>
        </p:nvSpPr>
        <p:spPr>
          <a:xfrm>
            <a:off x="457200" y="5238750"/>
            <a:ext cx="112776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8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Whose benefits and burdens should count?</a:t>
            </a:r>
          </a:p>
        </p:txBody>
      </p:sp>
    </p:spTree>
    <p:extLst>
      <p:ext uri="{BB962C8B-B14F-4D97-AF65-F5344CB8AC3E}">
        <p14:creationId xmlns:p14="http://schemas.microsoft.com/office/powerpoint/2010/main" val="158059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9-title">
            <a:extLst>
              <a:ext uri="{FF2B5EF4-FFF2-40B4-BE49-F238E27FC236}">
                <a16:creationId xmlns:a16="http://schemas.microsoft.com/office/drawing/2014/main" id="{5FC9C46F-B9E5-4EFD-9EAD-385462075A0C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Duties, rights, and respect</a:t>
            </a:r>
          </a:p>
        </p:txBody>
      </p:sp>
      <p:sp>
        <p:nvSpPr>
          <p:cNvPr id="2" name="s9-number">
            <a:extLst>
              <a:ext uri="{FF2B5EF4-FFF2-40B4-BE49-F238E27FC236}">
                <a16:creationId xmlns:a16="http://schemas.microsoft.com/office/drawing/2014/main" id="{D29F5E4F-5CCC-4065-8E12-1BC8F6E53E79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9</a:t>
            </a:r>
          </a:p>
        </p:txBody>
      </p:sp>
      <p:sp>
        <p:nvSpPr>
          <p:cNvPr id="3" name="s9-source">
            <a:extLst>
              <a:ext uri="{FF2B5EF4-FFF2-40B4-BE49-F238E27FC236}">
                <a16:creationId xmlns:a16="http://schemas.microsoft.com/office/drawing/2014/main" id="{C7D9F9BD-3CC6-4C6B-B304-33DC14F86664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p. 21</a:t>
            </a:r>
          </a:p>
        </p:txBody>
      </p:sp>
      <p:sp>
        <p:nvSpPr>
          <p:cNvPr id="4" name="s9-deon-label">
            <a:extLst>
              <a:ext uri="{FF2B5EF4-FFF2-40B4-BE49-F238E27FC236}">
                <a16:creationId xmlns:a16="http://schemas.microsoft.com/office/drawing/2014/main" id="{0B6A27D1-8E88-43A0-B1C9-9C7502A008F1}"/>
              </a:ext>
            </a:extLst>
          </p:cNvPr>
          <p:cNvSpPr>
            <a:spLocks noGrp="1"/>
          </p:cNvSpPr>
          <p:nvPr/>
        </p:nvSpPr>
        <p:spPr>
          <a:xfrm>
            <a:off x="457200" y="1628775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DEONTOLOGY</a:t>
            </a:r>
          </a:p>
        </p:txBody>
      </p:sp>
      <p:sp>
        <p:nvSpPr>
          <p:cNvPr id="5" name="s9-deon-body">
            <a:extLst>
              <a:ext uri="{FF2B5EF4-FFF2-40B4-BE49-F238E27FC236}">
                <a16:creationId xmlns:a16="http://schemas.microsoft.com/office/drawing/2014/main" id="{11B1BA00-6C3F-4484-8F09-089D8A04561A}"/>
              </a:ext>
            </a:extLst>
          </p:cNvPr>
          <p:cNvSpPr>
            <a:spLocks noGrp="1"/>
          </p:cNvSpPr>
          <p:nvPr/>
        </p:nvSpPr>
        <p:spPr>
          <a:xfrm>
            <a:off x="457200" y="2028825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Duties and constraints can limit how we pursue good outcomes.</a:t>
            </a:r>
          </a:p>
        </p:txBody>
      </p:sp>
      <p:sp>
        <p:nvSpPr>
          <p:cNvPr id="6" name="s9-question">
            <a:extLst>
              <a:ext uri="{FF2B5EF4-FFF2-40B4-BE49-F238E27FC236}">
                <a16:creationId xmlns:a16="http://schemas.microsoft.com/office/drawing/2014/main" id="{839A31A0-B27B-45A2-ACC9-F3D9FB5C7B50}"/>
              </a:ext>
            </a:extLst>
          </p:cNvPr>
          <p:cNvSpPr>
            <a:spLocks noGrp="1"/>
          </p:cNvSpPr>
          <p:nvPr/>
        </p:nvSpPr>
        <p:spPr>
          <a:xfrm>
            <a:off x="457200" y="3486150"/>
            <a:ext cx="112776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Would a net benefit justify making drug use</a:t>
            </a:r>
          </a:p>
          <a:p>
            <a:pPr algn="l">
              <a:lnSpc>
                <a:spcPct val="104000"/>
              </a:lnSpc>
              <a:buNone/>
              <a:def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 condition of keeping the job?</a:t>
            </a:r>
          </a:p>
        </p:txBody>
      </p:sp>
      <p:sp>
        <p:nvSpPr>
          <p:cNvPr id="7" name="s9-stipulation">
            <a:extLst>
              <a:ext uri="{FF2B5EF4-FFF2-40B4-BE49-F238E27FC236}">
                <a16:creationId xmlns:a16="http://schemas.microsoft.com/office/drawing/2014/main" id="{1D3275FC-E944-4873-BCBE-04483C2B8481}"/>
              </a:ext>
            </a:extLst>
          </p:cNvPr>
          <p:cNvSpPr>
            <a:spLocks noGrp="1"/>
          </p:cNvSpPr>
          <p:nvPr/>
        </p:nvSpPr>
        <p:spPr>
          <a:xfrm>
            <a:off x="457200" y="5314950"/>
            <a:ext cx="112776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For discussion, assume the drug is effective and medically safe.</a:t>
            </a:r>
          </a:p>
        </p:txBody>
      </p:sp>
    </p:spTree>
    <p:extLst>
      <p:ext uri="{BB962C8B-B14F-4D97-AF65-F5344CB8AC3E}">
        <p14:creationId xmlns:p14="http://schemas.microsoft.com/office/powerpoint/2010/main" val="86806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10-title">
            <a:extLst>
              <a:ext uri="{FF2B5EF4-FFF2-40B4-BE49-F238E27FC236}">
                <a16:creationId xmlns:a16="http://schemas.microsoft.com/office/drawing/2014/main" id="{1ECD12F1-7257-407F-97D2-888AC259419D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Character and practical wisdom</a:t>
            </a:r>
          </a:p>
        </p:txBody>
      </p:sp>
      <p:sp>
        <p:nvSpPr>
          <p:cNvPr id="2" name="s10-number">
            <a:extLst>
              <a:ext uri="{FF2B5EF4-FFF2-40B4-BE49-F238E27FC236}">
                <a16:creationId xmlns:a16="http://schemas.microsoft.com/office/drawing/2014/main" id="{E1245357-9C24-4691-AD64-076CEF9782D1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s10-source">
            <a:extLst>
              <a:ext uri="{FF2B5EF4-FFF2-40B4-BE49-F238E27FC236}">
                <a16:creationId xmlns:a16="http://schemas.microsoft.com/office/drawing/2014/main" id="{36A4C4AA-54E2-48D1-8179-8A60732DBFD9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p. 21</a:t>
            </a:r>
          </a:p>
        </p:txBody>
      </p:sp>
      <p:sp>
        <p:nvSpPr>
          <p:cNvPr id="4" name="s10-virtue-label">
            <a:extLst>
              <a:ext uri="{FF2B5EF4-FFF2-40B4-BE49-F238E27FC236}">
                <a16:creationId xmlns:a16="http://schemas.microsoft.com/office/drawing/2014/main" id="{49A0D7E9-564F-46F7-A2BE-211F2D28A05C}"/>
              </a:ext>
            </a:extLst>
          </p:cNvPr>
          <p:cNvSpPr>
            <a:spLocks noGrp="1"/>
          </p:cNvSpPr>
          <p:nvPr/>
        </p:nvSpPr>
        <p:spPr>
          <a:xfrm>
            <a:off x="457200" y="1628775"/>
            <a:ext cx="11277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VIRTUE ETHICS</a:t>
            </a:r>
          </a:p>
        </p:txBody>
      </p:sp>
      <p:sp>
        <p:nvSpPr>
          <p:cNvPr id="5" name="s10-virtue-body">
            <a:extLst>
              <a:ext uri="{FF2B5EF4-FFF2-40B4-BE49-F238E27FC236}">
                <a16:creationId xmlns:a16="http://schemas.microsoft.com/office/drawing/2014/main" id="{842D6949-D681-4C04-9021-A04ABCA385EC}"/>
              </a:ext>
            </a:extLst>
          </p:cNvPr>
          <p:cNvSpPr>
            <a:spLocks noGrp="1"/>
          </p:cNvSpPr>
          <p:nvPr/>
        </p:nvSpPr>
        <p:spPr>
          <a:xfrm>
            <a:off x="457200" y="2028825"/>
            <a:ext cx="112776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Character and practical wisdom are central to living and acting well.</a:t>
            </a:r>
          </a:p>
        </p:txBody>
      </p:sp>
      <p:sp>
        <p:nvSpPr>
          <p:cNvPr id="6" name="s10-question">
            <a:extLst>
              <a:ext uri="{FF2B5EF4-FFF2-40B4-BE49-F238E27FC236}">
                <a16:creationId xmlns:a16="http://schemas.microsoft.com/office/drawing/2014/main" id="{0897CE53-567C-48D3-8CA3-E4BD168EFEE2}"/>
              </a:ext>
            </a:extLst>
          </p:cNvPr>
          <p:cNvSpPr>
            <a:spLocks noGrp="1"/>
          </p:cNvSpPr>
          <p:nvPr/>
        </p:nvSpPr>
        <p:spPr>
          <a:xfrm>
            <a:off x="457200" y="3505200"/>
            <a:ext cx="1127760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What would fairness, honesty, or compassion</a:t>
            </a:r>
          </a:p>
          <a:p>
            <a:pPr algn="l">
              <a:lnSpc>
                <a:spcPct val="104000"/>
              </a:lnSpc>
              <a:buNone/>
              <a:def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require of this manager?</a:t>
            </a:r>
          </a:p>
        </p:txBody>
      </p:sp>
      <p:sp>
        <p:nvSpPr>
          <p:cNvPr id="7" name="s10-task">
            <a:extLst>
              <a:ext uri="{FF2B5EF4-FFF2-40B4-BE49-F238E27FC236}">
                <a16:creationId xmlns:a16="http://schemas.microsoft.com/office/drawing/2014/main" id="{FE5D2543-8BCE-4105-9236-A5A03644E2B6}"/>
              </a:ext>
            </a:extLst>
          </p:cNvPr>
          <p:cNvSpPr>
            <a:spLocks noGrp="1"/>
          </p:cNvSpPr>
          <p:nvPr/>
        </p:nvSpPr>
        <p:spPr>
          <a:xfrm>
            <a:off x="457200" y="5314950"/>
            <a:ext cx="112776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Name one concrete action and explain the virtue it expresses.</a:t>
            </a:r>
          </a:p>
        </p:txBody>
      </p:sp>
    </p:spTree>
    <p:extLst>
      <p:ext uri="{BB962C8B-B14F-4D97-AF65-F5344CB8AC3E}">
        <p14:creationId xmlns:p14="http://schemas.microsoft.com/office/powerpoint/2010/main" val="140026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11-title">
            <a:extLst>
              <a:ext uri="{FF2B5EF4-FFF2-40B4-BE49-F238E27FC236}">
                <a16:creationId xmlns:a16="http://schemas.microsoft.com/office/drawing/2014/main" id="{13C17EF7-AF1B-432D-8EB7-3293281EB420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Values in conflict</a:t>
            </a:r>
          </a:p>
        </p:txBody>
      </p:sp>
      <p:sp>
        <p:nvSpPr>
          <p:cNvPr id="2" name="s11-number">
            <a:extLst>
              <a:ext uri="{FF2B5EF4-FFF2-40B4-BE49-F238E27FC236}">
                <a16:creationId xmlns:a16="http://schemas.microsoft.com/office/drawing/2014/main" id="{9D96A7A9-2DC7-4927-A207-B08C20E2B481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" name="s11-source">
            <a:extLst>
              <a:ext uri="{FF2B5EF4-FFF2-40B4-BE49-F238E27FC236}">
                <a16:creationId xmlns:a16="http://schemas.microsoft.com/office/drawing/2014/main" id="{9B2799BD-53CE-4515-8DC1-5D474621AA66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May, pp. 21–22</a:t>
            </a:r>
          </a:p>
        </p:txBody>
      </p:sp>
      <p:sp>
        <p:nvSpPr>
          <p:cNvPr id="4" name="s11-label0">
            <a:extLst>
              <a:ext uri="{FF2B5EF4-FFF2-40B4-BE49-F238E27FC236}">
                <a16:creationId xmlns:a16="http://schemas.microsoft.com/office/drawing/2014/main" id="{1E68378A-F95E-46D7-8F02-FA8599C61A5F}"/>
              </a:ext>
            </a:extLst>
          </p:cNvPr>
          <p:cNvSpPr>
            <a:spLocks noGrp="1"/>
          </p:cNvSpPr>
          <p:nvPr/>
        </p:nvSpPr>
        <p:spPr>
          <a:xfrm>
            <a:off x="457200" y="1628775"/>
            <a:ext cx="30956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Autonomy</a:t>
            </a:r>
          </a:p>
        </p:txBody>
      </p:sp>
      <p:sp>
        <p:nvSpPr>
          <p:cNvPr id="5" name="s11-body0">
            <a:extLst>
              <a:ext uri="{FF2B5EF4-FFF2-40B4-BE49-F238E27FC236}">
                <a16:creationId xmlns:a16="http://schemas.microsoft.com/office/drawing/2014/main" id="{7FA9779F-4C72-4CFE-88D0-72C6BCEE22E2}"/>
              </a:ext>
            </a:extLst>
          </p:cNvPr>
          <p:cNvSpPr>
            <a:spLocks noGrp="1"/>
          </p:cNvSpPr>
          <p:nvPr/>
        </p:nvSpPr>
        <p:spPr>
          <a:xfrm>
            <a:off x="3714750" y="1628775"/>
            <a:ext cx="80200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Informed choice with adequate freedom</a:t>
            </a:r>
          </a:p>
        </p:txBody>
      </p:sp>
      <p:sp>
        <p:nvSpPr>
          <p:cNvPr id="6" name="s11-label1">
            <a:extLst>
              <a:ext uri="{FF2B5EF4-FFF2-40B4-BE49-F238E27FC236}">
                <a16:creationId xmlns:a16="http://schemas.microsoft.com/office/drawing/2014/main" id="{6CE1C47C-2820-4CDD-B475-2EE3769C2E32}"/>
              </a:ext>
            </a:extLst>
          </p:cNvPr>
          <p:cNvSpPr>
            <a:spLocks noGrp="1"/>
          </p:cNvSpPr>
          <p:nvPr/>
        </p:nvSpPr>
        <p:spPr>
          <a:xfrm>
            <a:off x="457200" y="2543175"/>
            <a:ext cx="30956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Beneficence</a:t>
            </a:r>
          </a:p>
        </p:txBody>
      </p:sp>
      <p:sp>
        <p:nvSpPr>
          <p:cNvPr id="7" name="s11-body1">
            <a:extLst>
              <a:ext uri="{FF2B5EF4-FFF2-40B4-BE49-F238E27FC236}">
                <a16:creationId xmlns:a16="http://schemas.microsoft.com/office/drawing/2014/main" id="{05BC272A-CD88-4A8C-9BA3-59DBBF6B29F3}"/>
              </a:ext>
            </a:extLst>
          </p:cNvPr>
          <p:cNvSpPr>
            <a:spLocks noGrp="1"/>
          </p:cNvSpPr>
          <p:nvPr/>
        </p:nvSpPr>
        <p:spPr>
          <a:xfrm>
            <a:off x="3714750" y="2543175"/>
            <a:ext cx="80200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Promoting people’s well-being</a:t>
            </a:r>
          </a:p>
        </p:txBody>
      </p:sp>
      <p:sp>
        <p:nvSpPr>
          <p:cNvPr id="8" name="s11-label2">
            <a:extLst>
              <a:ext uri="{FF2B5EF4-FFF2-40B4-BE49-F238E27FC236}">
                <a16:creationId xmlns:a16="http://schemas.microsoft.com/office/drawing/2014/main" id="{05C073CE-EAFF-4435-AE1E-DE34AC4FE26E}"/>
              </a:ext>
            </a:extLst>
          </p:cNvPr>
          <p:cNvSpPr>
            <a:spLocks noGrp="1"/>
          </p:cNvSpPr>
          <p:nvPr/>
        </p:nvSpPr>
        <p:spPr>
          <a:xfrm>
            <a:off x="457200" y="3457575"/>
            <a:ext cx="30956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Non-maleficence</a:t>
            </a:r>
          </a:p>
        </p:txBody>
      </p:sp>
      <p:sp>
        <p:nvSpPr>
          <p:cNvPr id="9" name="s11-body2">
            <a:extLst>
              <a:ext uri="{FF2B5EF4-FFF2-40B4-BE49-F238E27FC236}">
                <a16:creationId xmlns:a16="http://schemas.microsoft.com/office/drawing/2014/main" id="{948A7480-FD38-444D-A1A1-A0C56E1EC041}"/>
              </a:ext>
            </a:extLst>
          </p:cNvPr>
          <p:cNvSpPr>
            <a:spLocks noGrp="1"/>
          </p:cNvSpPr>
          <p:nvPr/>
        </p:nvSpPr>
        <p:spPr>
          <a:xfrm>
            <a:off x="3714750" y="3457575"/>
            <a:ext cx="80200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Avoiding or minimizing harm</a:t>
            </a:r>
          </a:p>
        </p:txBody>
      </p:sp>
      <p:sp>
        <p:nvSpPr>
          <p:cNvPr id="10" name="s11-label3">
            <a:extLst>
              <a:ext uri="{FF2B5EF4-FFF2-40B4-BE49-F238E27FC236}">
                <a16:creationId xmlns:a16="http://schemas.microsoft.com/office/drawing/2014/main" id="{BC0C6A3A-AF32-4342-AC7E-52F35ECA6B48}"/>
              </a:ext>
            </a:extLst>
          </p:cNvPr>
          <p:cNvSpPr>
            <a:spLocks noGrp="1"/>
          </p:cNvSpPr>
          <p:nvPr/>
        </p:nvSpPr>
        <p:spPr>
          <a:xfrm>
            <a:off x="457200" y="4371975"/>
            <a:ext cx="30956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Justice</a:t>
            </a:r>
          </a:p>
        </p:txBody>
      </p:sp>
      <p:sp>
        <p:nvSpPr>
          <p:cNvPr id="11" name="s11-body3">
            <a:extLst>
              <a:ext uri="{FF2B5EF4-FFF2-40B4-BE49-F238E27FC236}">
                <a16:creationId xmlns:a16="http://schemas.microsoft.com/office/drawing/2014/main" id="{38E7F6E0-1077-4893-BB20-DE8B91821E03}"/>
              </a:ext>
            </a:extLst>
          </p:cNvPr>
          <p:cNvSpPr>
            <a:spLocks noGrp="1"/>
          </p:cNvSpPr>
          <p:nvPr/>
        </p:nvSpPr>
        <p:spPr>
          <a:xfrm>
            <a:off x="3714750" y="4371975"/>
            <a:ext cx="80200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Fair treatment and distribution of benefits and burdens</a:t>
            </a:r>
          </a:p>
        </p:txBody>
      </p:sp>
      <p:sp>
        <p:nvSpPr>
          <p:cNvPr id="12" name="s11-question">
            <a:extLst>
              <a:ext uri="{FF2B5EF4-FFF2-40B4-BE49-F238E27FC236}">
                <a16:creationId xmlns:a16="http://schemas.microsoft.com/office/drawing/2014/main" id="{E8A34BCE-3270-424A-B861-79893C12FF6C}"/>
              </a:ext>
            </a:extLst>
          </p:cNvPr>
          <p:cNvSpPr>
            <a:spLocks noGrp="1"/>
          </p:cNvSpPr>
          <p:nvPr/>
        </p:nvSpPr>
        <p:spPr>
          <a:xfrm>
            <a:off x="457200" y="5629275"/>
            <a:ext cx="11277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Which values conflict in the workplace case?</a:t>
            </a:r>
          </a:p>
        </p:txBody>
      </p:sp>
    </p:spTree>
    <p:extLst>
      <p:ext uri="{BB962C8B-B14F-4D97-AF65-F5344CB8AC3E}">
        <p14:creationId xmlns:p14="http://schemas.microsoft.com/office/powerpoint/2010/main" val="45375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12-title">
            <a:extLst>
              <a:ext uri="{FF2B5EF4-FFF2-40B4-BE49-F238E27FC236}">
                <a16:creationId xmlns:a16="http://schemas.microsoft.com/office/drawing/2014/main" id="{CDB850B0-D43B-4A5A-9D33-087F0168D512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Workplace enhancement revisited</a:t>
            </a:r>
          </a:p>
        </p:txBody>
      </p:sp>
      <p:sp>
        <p:nvSpPr>
          <p:cNvPr id="2" name="s12-number">
            <a:extLst>
              <a:ext uri="{FF2B5EF4-FFF2-40B4-BE49-F238E27FC236}">
                <a16:creationId xmlns:a16="http://schemas.microsoft.com/office/drawing/2014/main" id="{5B20C6DF-5A14-4259-A27D-45BE9FDC8F7B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3" name="s12-source">
            <a:extLst>
              <a:ext uri="{FF2B5EF4-FFF2-40B4-BE49-F238E27FC236}">
                <a16:creationId xmlns:a16="http://schemas.microsoft.com/office/drawing/2014/main" id="{4A2600B3-EE5C-44DC-BB07-6BCB0989E958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Farah, p. 773   May, pp. 21–22</a:t>
            </a:r>
          </a:p>
        </p:txBody>
      </p:sp>
      <p:sp>
        <p:nvSpPr>
          <p:cNvPr id="4" name="s12-case">
            <a:extLst>
              <a:ext uri="{FF2B5EF4-FFF2-40B4-BE49-F238E27FC236}">
                <a16:creationId xmlns:a16="http://schemas.microsoft.com/office/drawing/2014/main" id="{3B7BCE77-C03A-4356-8C5D-A148E4AB2C46}"/>
              </a:ext>
            </a:extLst>
          </p:cNvPr>
          <p:cNvSpPr>
            <a:spLocks noGrp="1"/>
          </p:cNvSpPr>
          <p:nvPr/>
        </p:nvSpPr>
        <p:spPr>
          <a:xfrm>
            <a:off x="457200" y="1381125"/>
            <a:ext cx="112776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Alex uses a drug to work longer. Jordan prefers not to.</a:t>
            </a:r>
          </a:p>
          <a:p>
            <a:pPr algn="l">
              <a:lnSpc>
                <a:spcPct val="104000"/>
              </a:lnSpc>
              <a:buNone/>
              <a:def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Their manager expects both to meet Alex’s hours.</a:t>
            </a:r>
          </a:p>
        </p:txBody>
      </p:sp>
      <p:sp>
        <p:nvSpPr>
          <p:cNvPr id="5" name="s12-label0">
            <a:extLst>
              <a:ext uri="{FF2B5EF4-FFF2-40B4-BE49-F238E27FC236}">
                <a16:creationId xmlns:a16="http://schemas.microsoft.com/office/drawing/2014/main" id="{F6956B60-A9F7-49A6-9CA4-08BC9B281DAF}"/>
              </a:ext>
            </a:extLst>
          </p:cNvPr>
          <p:cNvSpPr>
            <a:spLocks noGrp="1"/>
          </p:cNvSpPr>
          <p:nvPr/>
        </p:nvSpPr>
        <p:spPr>
          <a:xfrm>
            <a:off x="457200" y="2771775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6" name="s12-body0">
            <a:extLst>
              <a:ext uri="{FF2B5EF4-FFF2-40B4-BE49-F238E27FC236}">
                <a16:creationId xmlns:a16="http://schemas.microsoft.com/office/drawing/2014/main" id="{7CE0F5CB-622A-4740-8724-F9C5CAE66666}"/>
              </a:ext>
            </a:extLst>
          </p:cNvPr>
          <p:cNvSpPr>
            <a:spLocks noGrp="1"/>
          </p:cNvSpPr>
          <p:nvPr/>
        </p:nvSpPr>
        <p:spPr>
          <a:xfrm>
            <a:off x="2771775" y="2743200"/>
            <a:ext cx="89630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What do we need to know?</a:t>
            </a:r>
          </a:p>
        </p:txBody>
      </p:sp>
      <p:sp>
        <p:nvSpPr>
          <p:cNvPr id="7" name="s12-label1">
            <a:extLst>
              <a:ext uri="{FF2B5EF4-FFF2-40B4-BE49-F238E27FC236}">
                <a16:creationId xmlns:a16="http://schemas.microsoft.com/office/drawing/2014/main" id="{2BB04FB8-A492-428A-8644-A1D1EDE84D17}"/>
              </a:ext>
            </a:extLst>
          </p:cNvPr>
          <p:cNvSpPr>
            <a:spLocks noGrp="1"/>
          </p:cNvSpPr>
          <p:nvPr/>
        </p:nvSpPr>
        <p:spPr>
          <a:xfrm>
            <a:off x="457200" y="3438525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8" name="s12-body1">
            <a:extLst>
              <a:ext uri="{FF2B5EF4-FFF2-40B4-BE49-F238E27FC236}">
                <a16:creationId xmlns:a16="http://schemas.microsoft.com/office/drawing/2014/main" id="{A30441B4-46BE-4869-BFF6-C78199ED1573}"/>
              </a:ext>
            </a:extLst>
          </p:cNvPr>
          <p:cNvSpPr>
            <a:spLocks noGrp="1"/>
          </p:cNvSpPr>
          <p:nvPr/>
        </p:nvSpPr>
        <p:spPr>
          <a:xfrm>
            <a:off x="2771775" y="3409950"/>
            <a:ext cx="89630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What would meaningful freedom to refuse involve?</a:t>
            </a:r>
          </a:p>
        </p:txBody>
      </p:sp>
      <p:sp>
        <p:nvSpPr>
          <p:cNvPr id="9" name="s12-label2">
            <a:extLst>
              <a:ext uri="{FF2B5EF4-FFF2-40B4-BE49-F238E27FC236}">
                <a16:creationId xmlns:a16="http://schemas.microsoft.com/office/drawing/2014/main" id="{34E39DCA-B54F-4420-B2C7-19F7B75D412C}"/>
              </a:ext>
            </a:extLst>
          </p:cNvPr>
          <p:cNvSpPr>
            <a:spLocks noGrp="1"/>
          </p:cNvSpPr>
          <p:nvPr/>
        </p:nvSpPr>
        <p:spPr>
          <a:xfrm>
            <a:off x="457200" y="4105275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NORM</a:t>
            </a:r>
          </a:p>
        </p:txBody>
      </p:sp>
      <p:sp>
        <p:nvSpPr>
          <p:cNvPr id="10" name="s12-body2">
            <a:extLst>
              <a:ext uri="{FF2B5EF4-FFF2-40B4-BE49-F238E27FC236}">
                <a16:creationId xmlns:a16="http://schemas.microsoft.com/office/drawing/2014/main" id="{B48637F6-20C8-4DE4-9930-3411747FB934}"/>
              </a:ext>
            </a:extLst>
          </p:cNvPr>
          <p:cNvSpPr>
            <a:spLocks noGrp="1"/>
          </p:cNvSpPr>
          <p:nvPr/>
        </p:nvSpPr>
        <p:spPr>
          <a:xfrm>
            <a:off x="2771775" y="4076700"/>
            <a:ext cx="89630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Which principle supports your judgment?</a:t>
            </a:r>
          </a:p>
        </p:txBody>
      </p:sp>
      <p:sp>
        <p:nvSpPr>
          <p:cNvPr id="11" name="s12-label3">
            <a:extLst>
              <a:ext uri="{FF2B5EF4-FFF2-40B4-BE49-F238E27FC236}">
                <a16:creationId xmlns:a16="http://schemas.microsoft.com/office/drawing/2014/main" id="{70E0516E-7815-49F2-B8F4-497BDEA7CC54}"/>
              </a:ext>
            </a:extLst>
          </p:cNvPr>
          <p:cNvSpPr>
            <a:spLocks noGrp="1"/>
          </p:cNvSpPr>
          <p:nvPr/>
        </p:nvSpPr>
        <p:spPr>
          <a:xfrm>
            <a:off x="457200" y="4772025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STAKES</a:t>
            </a:r>
          </a:p>
        </p:txBody>
      </p:sp>
      <p:sp>
        <p:nvSpPr>
          <p:cNvPr id="12" name="s12-body3">
            <a:extLst>
              <a:ext uri="{FF2B5EF4-FFF2-40B4-BE49-F238E27FC236}">
                <a16:creationId xmlns:a16="http://schemas.microsoft.com/office/drawing/2014/main" id="{83E0FE98-87BB-463F-ABA2-FF177F5E41C6}"/>
              </a:ext>
            </a:extLst>
          </p:cNvPr>
          <p:cNvSpPr>
            <a:spLocks noGrp="1"/>
          </p:cNvSpPr>
          <p:nvPr/>
        </p:nvSpPr>
        <p:spPr>
          <a:xfrm>
            <a:off x="2771775" y="4743450"/>
            <a:ext cx="89630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Who benefits, who bears the burdens, and who decides?</a:t>
            </a:r>
          </a:p>
        </p:txBody>
      </p:sp>
      <p:sp>
        <p:nvSpPr>
          <p:cNvPr id="13" name="s12-task">
            <a:extLst>
              <a:ext uri="{FF2B5EF4-FFF2-40B4-BE49-F238E27FC236}">
                <a16:creationId xmlns:a16="http://schemas.microsoft.com/office/drawing/2014/main" id="{6CE1A4A4-807D-4F09-B463-5AB109E9FD81}"/>
              </a:ext>
            </a:extLst>
          </p:cNvPr>
          <p:cNvSpPr>
            <a:spLocks noGrp="1"/>
          </p:cNvSpPr>
          <p:nvPr/>
        </p:nvSpPr>
        <p:spPr>
          <a:xfrm>
            <a:off x="457200" y="5810250"/>
            <a:ext cx="112776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In pairs: give a judgment, its premises, and one reason to revise it.</a:t>
            </a:r>
          </a:p>
        </p:txBody>
      </p:sp>
    </p:spTree>
    <p:extLst>
      <p:ext uri="{BB962C8B-B14F-4D97-AF65-F5344CB8AC3E}">
        <p14:creationId xmlns:p14="http://schemas.microsoft.com/office/powerpoint/2010/main" val="154485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13-title">
            <a:extLst>
              <a:ext uri="{FF2B5EF4-FFF2-40B4-BE49-F238E27FC236}">
                <a16:creationId xmlns:a16="http://schemas.microsoft.com/office/drawing/2014/main" id="{69918836-4A22-4B92-B7F8-36560C8FAE44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Ownership and control</a:t>
            </a:r>
          </a:p>
        </p:txBody>
      </p:sp>
      <p:sp>
        <p:nvSpPr>
          <p:cNvPr id="2" name="s13-number">
            <a:extLst>
              <a:ext uri="{FF2B5EF4-FFF2-40B4-BE49-F238E27FC236}">
                <a16:creationId xmlns:a16="http://schemas.microsoft.com/office/drawing/2014/main" id="{721B3CF1-87A1-43A9-AA42-88C4A936BD13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" name="s13-source">
            <a:extLst>
              <a:ext uri="{FF2B5EF4-FFF2-40B4-BE49-F238E27FC236}">
                <a16:creationId xmlns:a16="http://schemas.microsoft.com/office/drawing/2014/main" id="{AFFDC4E2-6AF9-4724-B426-7D69F464BC89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Farah, pp. 774–775</a:t>
            </a:r>
          </a:p>
        </p:txBody>
      </p:sp>
      <p:sp>
        <p:nvSpPr>
          <p:cNvPr id="4" name="s13-q1">
            <a:extLst>
              <a:ext uri="{FF2B5EF4-FFF2-40B4-BE49-F238E27FC236}">
                <a16:creationId xmlns:a16="http://schemas.microsoft.com/office/drawing/2014/main" id="{B6E55B94-5A00-474E-ABC2-168A627BA7D2}"/>
              </a:ext>
            </a:extLst>
          </p:cNvPr>
          <p:cNvSpPr>
            <a:spLocks noGrp="1"/>
          </p:cNvSpPr>
          <p:nvPr/>
        </p:nvSpPr>
        <p:spPr>
          <a:xfrm>
            <a:off x="457200" y="1714500"/>
            <a:ext cx="112776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Who decides which technologies to develop?</a:t>
            </a:r>
          </a:p>
        </p:txBody>
      </p:sp>
      <p:sp>
        <p:nvSpPr>
          <p:cNvPr id="5" name="s13-q2">
            <a:extLst>
              <a:ext uri="{FF2B5EF4-FFF2-40B4-BE49-F238E27FC236}">
                <a16:creationId xmlns:a16="http://schemas.microsoft.com/office/drawing/2014/main" id="{D951BFB0-0BE0-4AD1-A060-30133C11D3A9}"/>
              </a:ext>
            </a:extLst>
          </p:cNvPr>
          <p:cNvSpPr>
            <a:spLocks noGrp="1"/>
          </p:cNvSpPr>
          <p:nvPr/>
        </p:nvSpPr>
        <p:spPr>
          <a:xfrm>
            <a:off x="457200" y="3124200"/>
            <a:ext cx="1127760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Who pays to test them,</a:t>
            </a:r>
          </a:p>
          <a:p>
            <a:pPr algn="l">
              <a:lnSpc>
                <a:spcPct val="104000"/>
              </a:lnSpc>
              <a:buNone/>
              <a:def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and who can inspect the evidence?</a:t>
            </a:r>
          </a:p>
        </p:txBody>
      </p:sp>
      <p:sp>
        <p:nvSpPr>
          <p:cNvPr id="6" name="s13-q3">
            <a:extLst>
              <a:ext uri="{FF2B5EF4-FFF2-40B4-BE49-F238E27FC236}">
                <a16:creationId xmlns:a16="http://schemas.microsoft.com/office/drawing/2014/main" id="{A550BE6B-36AB-49AE-AF8B-7AD3B443335D}"/>
              </a:ext>
            </a:extLst>
          </p:cNvPr>
          <p:cNvSpPr>
            <a:spLocks noGrp="1"/>
          </p:cNvSpPr>
          <p:nvPr/>
        </p:nvSpPr>
        <p:spPr>
          <a:xfrm>
            <a:off x="457200" y="4933950"/>
            <a:ext cx="112776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8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Who gets access or faces pressure to use them?</a:t>
            </a:r>
          </a:p>
        </p:txBody>
      </p:sp>
    </p:spTree>
    <p:extLst>
      <p:ext uri="{BB962C8B-B14F-4D97-AF65-F5344CB8AC3E}">
        <p14:creationId xmlns:p14="http://schemas.microsoft.com/office/powerpoint/2010/main" val="11253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14-title">
            <a:extLst>
              <a:ext uri="{FF2B5EF4-FFF2-40B4-BE49-F238E27FC236}">
                <a16:creationId xmlns:a16="http://schemas.microsoft.com/office/drawing/2014/main" id="{50CB6446-E5DB-4F39-B244-A47B63F69EF4}"/>
              </a:ext>
            </a:extLst>
          </p:cNvPr>
          <p:cNvSpPr>
            <a:spLocks noGrp="1"/>
          </p:cNvSpPr>
          <p:nvPr/>
        </p:nvSpPr>
        <p:spPr>
          <a:xfrm>
            <a:off x="457200" y="381000"/>
            <a:ext cx="112776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Physical explanation and moral value</a:t>
            </a:r>
          </a:p>
        </p:txBody>
      </p:sp>
      <p:sp>
        <p:nvSpPr>
          <p:cNvPr id="2" name="s14-number">
            <a:extLst>
              <a:ext uri="{FF2B5EF4-FFF2-40B4-BE49-F238E27FC236}">
                <a16:creationId xmlns:a16="http://schemas.microsoft.com/office/drawing/2014/main" id="{1545516F-3E01-4707-9FF6-0EF1D7DEE84D}"/>
              </a:ext>
            </a:extLst>
          </p:cNvPr>
          <p:cNvSpPr>
            <a:spLocks noGrp="1"/>
          </p:cNvSpPr>
          <p:nvPr/>
        </p:nvSpPr>
        <p:spPr>
          <a:xfrm>
            <a:off x="11229975" y="6391275"/>
            <a:ext cx="5048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3" name="s14-source">
            <a:extLst>
              <a:ext uri="{FF2B5EF4-FFF2-40B4-BE49-F238E27FC236}">
                <a16:creationId xmlns:a16="http://schemas.microsoft.com/office/drawing/2014/main" id="{B4324CF5-F0D8-42D0-A53C-BFAA09F8D88E}"/>
              </a:ext>
            </a:extLst>
          </p:cNvPr>
          <p:cNvSpPr>
            <a:spLocks noGrp="1"/>
          </p:cNvSpPr>
          <p:nvPr/>
        </p:nvSpPr>
        <p:spPr>
          <a:xfrm>
            <a:off x="457200" y="6391275"/>
            <a:ext cx="1057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55550"/>
                </a:solidFill>
                <a:latin typeface="Helvetica Neue"/>
                <a:ea typeface="Helvetica Neue"/>
                <a:cs typeface="Helvetica Neue"/>
              </a:rPr>
              <a:t>Farah, pp. 775–776   May, pp. 15–17</a:t>
            </a:r>
          </a:p>
        </p:txBody>
      </p:sp>
      <p:sp>
        <p:nvSpPr>
          <p:cNvPr id="4" name="s14-hypothesis">
            <a:extLst>
              <a:ext uri="{FF2B5EF4-FFF2-40B4-BE49-F238E27FC236}">
                <a16:creationId xmlns:a16="http://schemas.microsoft.com/office/drawing/2014/main" id="{91F2FE83-3681-42C1-80E1-C7E1FE62B226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Suppose we fully explained a person’s behavior in physical terms.</a:t>
            </a:r>
          </a:p>
          <a:p>
            <a:pPr algn="l">
              <a:lnSpc>
                <a:spcPct val="104000"/>
              </a:lnSpc>
              <a:buNone/>
              <a:def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What would follow?</a:t>
            </a:r>
          </a:p>
        </p:txBody>
      </p:sp>
      <p:sp>
        <p:nvSpPr>
          <p:cNvPr id="5" name="s14-responsibility-label">
            <a:extLst>
              <a:ext uri="{FF2B5EF4-FFF2-40B4-BE49-F238E27FC236}">
                <a16:creationId xmlns:a16="http://schemas.microsoft.com/office/drawing/2014/main" id="{E70A44A5-DFEF-4D3D-BE7B-D1C1B49C6973}"/>
              </a:ext>
            </a:extLst>
          </p:cNvPr>
          <p:cNvSpPr>
            <a:spLocks noGrp="1"/>
          </p:cNvSpPr>
          <p:nvPr/>
        </p:nvSpPr>
        <p:spPr>
          <a:xfrm>
            <a:off x="457200" y="3114675"/>
            <a:ext cx="5143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RESPONSIBILITY</a:t>
            </a:r>
          </a:p>
        </p:txBody>
      </p:sp>
      <p:sp>
        <p:nvSpPr>
          <p:cNvPr id="6" name="s14-responsibility-body">
            <a:extLst>
              <a:ext uri="{FF2B5EF4-FFF2-40B4-BE49-F238E27FC236}">
                <a16:creationId xmlns:a16="http://schemas.microsoft.com/office/drawing/2014/main" id="{E11CB57E-E669-45DC-B851-5C9ED31CD81B}"/>
              </a:ext>
            </a:extLst>
          </p:cNvPr>
          <p:cNvSpPr>
            <a:spLocks noGrp="1"/>
          </p:cNvSpPr>
          <p:nvPr/>
        </p:nvSpPr>
        <p:spPr>
          <a:xfrm>
            <a:off x="457200" y="3514725"/>
            <a:ext cx="51435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When is the person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answerable or blameworthy?</a:t>
            </a:r>
          </a:p>
        </p:txBody>
      </p:sp>
      <p:sp>
        <p:nvSpPr>
          <p:cNvPr id="7" name="s14-standing-label">
            <a:extLst>
              <a:ext uri="{FF2B5EF4-FFF2-40B4-BE49-F238E27FC236}">
                <a16:creationId xmlns:a16="http://schemas.microsoft.com/office/drawing/2014/main" id="{8B335843-3CE1-4669-A96A-2D1853904AB9}"/>
              </a:ext>
            </a:extLst>
          </p:cNvPr>
          <p:cNvSpPr>
            <a:spLocks noGrp="1"/>
          </p:cNvSpPr>
          <p:nvPr/>
        </p:nvSpPr>
        <p:spPr>
          <a:xfrm>
            <a:off x="6381750" y="3114675"/>
            <a:ext cx="53530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MORAL STANDING</a:t>
            </a:r>
          </a:p>
        </p:txBody>
      </p:sp>
      <p:sp>
        <p:nvSpPr>
          <p:cNvPr id="8" name="s14-standing-body">
            <a:extLst>
              <a:ext uri="{FF2B5EF4-FFF2-40B4-BE49-F238E27FC236}">
                <a16:creationId xmlns:a16="http://schemas.microsoft.com/office/drawing/2014/main" id="{2A4D9AEC-6643-4E1B-9617-30AF9D981839}"/>
              </a:ext>
            </a:extLst>
          </p:cNvPr>
          <p:cNvSpPr>
            <a:spLocks noGrp="1"/>
          </p:cNvSpPr>
          <p:nvPr/>
        </p:nvSpPr>
        <p:spPr>
          <a:xfrm>
            <a:off x="6381750" y="3514725"/>
            <a:ext cx="53530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Why does the person’s welfare</a:t>
            </a:r>
          </a:p>
          <a:p>
            <a:pPr algn="l">
              <a:lnSpc>
                <a:spcPct val="104000"/>
              </a:lnSpc>
              <a:buNone/>
              <a:def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11111"/>
                </a:solidFill>
                <a:latin typeface="Helvetica Neue"/>
                <a:ea typeface="Helvetica Neue"/>
                <a:cs typeface="Helvetica Neue"/>
              </a:rPr>
              <a:t>matter for their own sake?</a:t>
            </a:r>
          </a:p>
        </p:txBody>
      </p:sp>
      <p:sp>
        <p:nvSpPr>
          <p:cNvPr id="9" name="s14-question">
            <a:extLst>
              <a:ext uri="{FF2B5EF4-FFF2-40B4-BE49-F238E27FC236}">
                <a16:creationId xmlns:a16="http://schemas.microsoft.com/office/drawing/2014/main" id="{F5E03C08-4124-452D-8CDA-971EB0FF570B}"/>
              </a:ext>
            </a:extLst>
          </p:cNvPr>
          <p:cNvSpPr>
            <a:spLocks noGrp="1"/>
          </p:cNvSpPr>
          <p:nvPr/>
        </p:nvSpPr>
        <p:spPr>
          <a:xfrm>
            <a:off x="457200" y="5524500"/>
            <a:ext cx="112776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475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Would reduced responsibility make someone’s welfare matter less?</a:t>
            </a:r>
          </a:p>
        </p:txBody>
      </p:sp>
    </p:spTree>
    <p:extLst>
      <p:ext uri="{BB962C8B-B14F-4D97-AF65-F5344CB8AC3E}">
        <p14:creationId xmlns:p14="http://schemas.microsoft.com/office/powerpoint/2010/main" val="154830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4642</Words>
  <Application>Microsoft Macintosh PowerPoint</Application>
  <DocSecurity>0</DocSecurity>
  <PresentationFormat>Widescreen</PresentationFormat>
  <Paragraphs>373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Helvetica Neue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1</cp:revision>
  <dcterms:created xsi:type="dcterms:W3CDTF">2026-09-11T01:12:51Z</dcterms:created>
  <dcterms:modified xsi:type="dcterms:W3CDTF">2026-09-11T13:49:48Z</dcterms:modified>
</cp:coreProperties>
</file>