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6"/>
  </p:normalViewPr>
  <p:slideViewPr>
    <p:cSldViewPr snapToGrid="0">
      <p:cViewPr varScale="1">
        <p:scale>
          <a:sx n="107" d="100"/>
          <a:sy n="107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Lesion group 1</c:v>
          </c:tx>
          <c:spPr>
            <a:solidFill>
              <a:srgbClr val="2E6F73"/>
            </a:solidFill>
          </c:spPr>
          <c:invertIfNegative val="1"/>
          <c:cat>
            <c:strRef>
              <c:f>'Chart Data'!$A$2:$A$3</c:f>
              <c:strCache>
                <c:ptCount val="2"/>
                <c:pt idx="0">
                  <c:v>Task A</c:v>
                </c:pt>
                <c:pt idx="1">
                  <c:v>Task B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25</c:v>
                </c:pt>
                <c:pt idx="1">
                  <c:v>82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8A45-D146-B7F6-8C74634DB7D1}"/>
            </c:ext>
          </c:extLst>
        </c:ser>
        <c:ser>
          <c:idx val="1"/>
          <c:order val="1"/>
          <c:tx>
            <c:v>Lesion group 2</c:v>
          </c:tx>
          <c:spPr>
            <a:solidFill>
              <a:srgbClr val="B9852B"/>
            </a:solidFill>
          </c:spPr>
          <c:invertIfNegative val="1"/>
          <c:cat>
            <c:strRef>
              <c:f>'Chart Data'!$C$2:$C$3</c:f>
              <c:strCache>
                <c:ptCount val="2"/>
                <c:pt idx="0">
                  <c:v>Task A</c:v>
                </c:pt>
                <c:pt idx="1">
                  <c:v>Task B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80</c:v>
                </c:pt>
                <c:pt idx="1">
                  <c:v>28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8A45-D146-B7F6-8C74634DB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8A8A85"/>
            </a:solidFill>
            <a:prstDash val="solid"/>
          </a:ln>
        </c:spPr>
        <c:txPr>
          <a:bodyPr anchorCtr="1"/>
          <a:lstStyle/>
          <a:p>
            <a:pPr>
              <a:defRPr sz="11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w="9525">
              <a:solidFill>
                <a:srgbClr val="D4D4D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 sz="975">
                    <a:solidFill>
                      <a:srgbClr val="4A4A47"/>
                    </a:solidFill>
                    <a:latin typeface="Helvetica Neue"/>
                    <a:ea typeface="Helvetica Neue"/>
                    <a:cs typeface="Helvetica Neue"/>
                  </a:rPr>
                  <a:t>Performance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8A8A85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endParaRPr lang="en-US"/>
          </a:p>
        </c:txPr>
        <c:crossAx val="48650112"/>
        <c:crosses val="autoZero"/>
        <c:crossBetween val="between"/>
        <c:majorUnit val="20"/>
      </c:valAx>
      <c:spPr>
        <a:solidFill>
          <a:srgbClr val="FFFFFF"/>
        </a:solidFill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975">
              <a:solidFill>
                <a:srgbClr val="000000"/>
              </a:solidFill>
              <a:latin typeface="Helvetica Neue"/>
              <a:ea typeface="Helvetica Neue"/>
              <a:cs typeface="Helvetica Neue"/>
            </a:defRPr>
          </a:pPr>
          <a:endParaRPr lang="en-US"/>
        </a:p>
      </c:txPr>
    </c:legend>
    <c:plotVisOnly val="1"/>
    <c:dispBlanksAs val="zero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3F66D7C-72F8-4001-AEC7-E00DEA036DAD}"/>
              </a:ext>
            </a:extLst>
          </p:cNvPr>
          <p:cNvSpPr>
            <a:spLocks noGrp="1"/>
          </p:cNvSpPr>
          <p:nvPr/>
        </p:nvSpPr>
        <p:spPr>
          <a:xfrm>
            <a:off x="390525" y="400050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PHL / NEU 251 · SESSION 4</a:t>
            </a:r>
          </a:p>
        </p:txBody>
      </p:sp>
      <p:sp>
        <p:nvSpPr>
          <p:cNvPr id="2" name="Slide-1-Title">
            <a:extLst>
              <a:ext uri="{FF2B5EF4-FFF2-40B4-BE49-F238E27FC236}">
                <a16:creationId xmlns:a16="http://schemas.microsoft.com/office/drawing/2014/main" id="{CBCF8693-EA42-4BB8-ABDA-722C2C82AAB6}"/>
              </a:ext>
            </a:extLst>
          </p:cNvPr>
          <p:cNvSpPr>
            <a:spLocks noGrp="1"/>
          </p:cNvSpPr>
          <p:nvPr/>
        </p:nvSpPr>
        <p:spPr>
          <a:xfrm>
            <a:off x="390525" y="2247900"/>
            <a:ext cx="7239000" cy="1952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buNone/>
              <a:defRPr sz="51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instruments:</a:t>
            </a:r>
          </a:p>
          <a:p>
            <a:pPr algn="l">
              <a:lnSpc>
                <a:spcPct val="92000"/>
              </a:lnSpc>
              <a:buNone/>
              <a:defRPr sz="51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measuring minds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rcRect l="9508" r="9508"/>
          <a:stretch>
            <a:fillRect/>
          </a:stretch>
        </p:blipFill>
        <p:spPr>
          <a:xfrm>
            <a:off x="8039100" y="1314450"/>
            <a:ext cx="3381375" cy="3781425"/>
          </a:xfrm>
          <a:prstGeom prst="rect">
            <a:avLst/>
          </a:prstGeom>
        </p:spPr>
      </p:pic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50AFC6D4-51CD-48FC-AFC1-D09D8DB95A01}"/>
              </a:ext>
            </a:extLst>
          </p:cNvPr>
          <p:cNvSpPr>
            <a:spLocks noGrp="1"/>
          </p:cNvSpPr>
          <p:nvPr/>
        </p:nvSpPr>
        <p:spPr>
          <a:xfrm>
            <a:off x="8115300" y="5353050"/>
            <a:ext cx="3219450" cy="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4CE6BB21-2613-4FC2-9A20-E266041A674F}"/>
              </a:ext>
            </a:extLst>
          </p:cNvPr>
          <p:cNvSpPr>
            <a:spLocks noGrp="1"/>
          </p:cNvSpPr>
          <p:nvPr/>
        </p:nvSpPr>
        <p:spPr>
          <a:xfrm>
            <a:off x="8115300" y="5353050"/>
            <a:ext cx="314325" cy="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9ED65FA7-E300-4315-AA4A-F3F089A8AB66}"/>
              </a:ext>
            </a:extLst>
          </p:cNvPr>
          <p:cNvSpPr>
            <a:spLocks noGrp="1"/>
          </p:cNvSpPr>
          <p:nvPr/>
        </p:nvSpPr>
        <p:spPr>
          <a:xfrm flipV="1">
            <a:off x="8429625" y="5238750"/>
            <a:ext cx="142875" cy="11430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6F8C5604-8C46-4642-819D-C8C6D9C25AFB}"/>
              </a:ext>
            </a:extLst>
          </p:cNvPr>
          <p:cNvSpPr>
            <a:spLocks noGrp="1"/>
          </p:cNvSpPr>
          <p:nvPr/>
        </p:nvSpPr>
        <p:spPr>
          <a:xfrm>
            <a:off x="8572500" y="5238750"/>
            <a:ext cx="133350" cy="23812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912390C1-9AFC-4DE2-BD6E-D3A10F42A258}"/>
              </a:ext>
            </a:extLst>
          </p:cNvPr>
          <p:cNvSpPr>
            <a:spLocks noGrp="1"/>
          </p:cNvSpPr>
          <p:nvPr/>
        </p:nvSpPr>
        <p:spPr>
          <a:xfrm flipV="1">
            <a:off x="8705850" y="4953000"/>
            <a:ext cx="152400" cy="52387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532B7C76-1AD8-4A8F-93B2-91C1F4A86F4E}"/>
              </a:ext>
            </a:extLst>
          </p:cNvPr>
          <p:cNvSpPr>
            <a:spLocks noGrp="1"/>
          </p:cNvSpPr>
          <p:nvPr/>
        </p:nvSpPr>
        <p:spPr>
          <a:xfrm>
            <a:off x="8858250" y="4953000"/>
            <a:ext cx="161925" cy="66675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6169FC1D-4AA4-40FB-898E-C34DC2246F35}"/>
              </a:ext>
            </a:extLst>
          </p:cNvPr>
          <p:cNvSpPr>
            <a:spLocks noGrp="1"/>
          </p:cNvSpPr>
          <p:nvPr/>
        </p:nvSpPr>
        <p:spPr>
          <a:xfrm flipV="1">
            <a:off x="9020175" y="5191125"/>
            <a:ext cx="171450" cy="42862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D88DAED7-9FB0-444B-B7E9-10DB4DBA96AE}"/>
              </a:ext>
            </a:extLst>
          </p:cNvPr>
          <p:cNvSpPr>
            <a:spLocks noGrp="1"/>
          </p:cNvSpPr>
          <p:nvPr/>
        </p:nvSpPr>
        <p:spPr>
          <a:xfrm>
            <a:off x="9191625" y="5191125"/>
            <a:ext cx="171450" cy="16192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A1DC47CE-24AC-4ABA-9B8C-D47DD93AAAF1}"/>
              </a:ext>
            </a:extLst>
          </p:cNvPr>
          <p:cNvSpPr>
            <a:spLocks noGrp="1"/>
          </p:cNvSpPr>
          <p:nvPr/>
        </p:nvSpPr>
        <p:spPr>
          <a:xfrm>
            <a:off x="9363075" y="5353050"/>
            <a:ext cx="314325" cy="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76A9D4C9-8312-4648-AF40-BC26B2870177}"/>
              </a:ext>
            </a:extLst>
          </p:cNvPr>
          <p:cNvSpPr>
            <a:spLocks noGrp="1"/>
          </p:cNvSpPr>
          <p:nvPr/>
        </p:nvSpPr>
        <p:spPr>
          <a:xfrm flipV="1">
            <a:off x="9677400" y="5219700"/>
            <a:ext cx="180975" cy="13335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87E7DD9F-BE29-48C2-BF6C-F055539E1DD8}"/>
              </a:ext>
            </a:extLst>
          </p:cNvPr>
          <p:cNvSpPr>
            <a:spLocks noGrp="1"/>
          </p:cNvSpPr>
          <p:nvPr/>
        </p:nvSpPr>
        <p:spPr>
          <a:xfrm>
            <a:off x="9858375" y="5219700"/>
            <a:ext cx="152400" cy="23812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38243F59-A3E4-44EC-AFB3-437EFC1F011A}"/>
              </a:ext>
            </a:extLst>
          </p:cNvPr>
          <p:cNvSpPr>
            <a:spLocks noGrp="1"/>
          </p:cNvSpPr>
          <p:nvPr/>
        </p:nvSpPr>
        <p:spPr>
          <a:xfrm flipV="1">
            <a:off x="10010775" y="5057775"/>
            <a:ext cx="161925" cy="40005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65D518EE-AC79-42E0-BC7C-5A6CB7B13145}"/>
              </a:ext>
            </a:extLst>
          </p:cNvPr>
          <p:cNvSpPr>
            <a:spLocks noGrp="1"/>
          </p:cNvSpPr>
          <p:nvPr/>
        </p:nvSpPr>
        <p:spPr>
          <a:xfrm>
            <a:off x="10172700" y="5057775"/>
            <a:ext cx="190500" cy="48577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4E13E705-F31D-46BE-9125-EDC036E847E9}"/>
              </a:ext>
            </a:extLst>
          </p:cNvPr>
          <p:cNvSpPr>
            <a:spLocks noGrp="1"/>
          </p:cNvSpPr>
          <p:nvPr/>
        </p:nvSpPr>
        <p:spPr>
          <a:xfrm flipV="1">
            <a:off x="10363200" y="5353050"/>
            <a:ext cx="161925" cy="19050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0FEC9B03-AD33-4302-85AB-112FE4683E75}"/>
              </a:ext>
            </a:extLst>
          </p:cNvPr>
          <p:cNvSpPr>
            <a:spLocks noGrp="1"/>
          </p:cNvSpPr>
          <p:nvPr/>
        </p:nvSpPr>
        <p:spPr>
          <a:xfrm>
            <a:off x="10525125" y="5353050"/>
            <a:ext cx="809625" cy="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1B8859-93DE-4CA2-8DB2-FC713F3D6E99}"/>
              </a:ext>
            </a:extLst>
          </p:cNvPr>
          <p:cNvSpPr>
            <a:spLocks noGrp="1"/>
          </p:cNvSpPr>
          <p:nvPr/>
        </p:nvSpPr>
        <p:spPr>
          <a:xfrm>
            <a:off x="9601200" y="5572125"/>
            <a:ext cx="1714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recorded signal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F17279-4116-4927-8EF3-452120C1D925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04E89E-F57C-4D24-BE41-B085AB8828E8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496D37-80FE-4770-ABA5-C2D7CA1FDB05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24" name="Slide-1-Number">
            <a:extLst>
              <a:ext uri="{FF2B5EF4-FFF2-40B4-BE49-F238E27FC236}">
                <a16:creationId xmlns:a16="http://schemas.microsoft.com/office/drawing/2014/main" id="{DC1D50C3-4242-4F2B-BE4A-157946D23623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47818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-2-Title">
            <a:extLst>
              <a:ext uri="{FF2B5EF4-FFF2-40B4-BE49-F238E27FC236}">
                <a16:creationId xmlns:a16="http://schemas.microsoft.com/office/drawing/2014/main" id="{68A28573-8108-4815-8D7C-90982BFC0FE2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Neural events become evidence through a chain of choices</a:t>
            </a:r>
          </a:p>
        </p:txBody>
      </p:sp>
      <p:sp>
        <p:nvSpPr>
          <p:cNvPr id="2" name="Slide-2-Framework-METHOD">
            <a:extLst>
              <a:ext uri="{FF2B5EF4-FFF2-40B4-BE49-F238E27FC236}">
                <a16:creationId xmlns:a16="http://schemas.microsoft.com/office/drawing/2014/main" id="{11D690C7-CAE4-4468-907B-495AD973309C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2-Framework-ANALYSIS">
            <a:extLst>
              <a:ext uri="{FF2B5EF4-FFF2-40B4-BE49-F238E27FC236}">
                <a16:creationId xmlns:a16="http://schemas.microsoft.com/office/drawing/2014/main" id="{FFA4342D-F6F4-4B50-B395-58295DC776E3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2-Framework-WARRANT">
            <a:extLst>
              <a:ext uri="{FF2B5EF4-FFF2-40B4-BE49-F238E27FC236}">
                <a16:creationId xmlns:a16="http://schemas.microsoft.com/office/drawing/2014/main" id="{8BFF30B3-F66C-412D-9559-AA10D269B02C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2-Number">
            <a:extLst>
              <a:ext uri="{FF2B5EF4-FFF2-40B4-BE49-F238E27FC236}">
                <a16:creationId xmlns:a16="http://schemas.microsoft.com/office/drawing/2014/main" id="{13D02B70-F465-4D18-865E-ABC4EBD33140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3EDDA0B9-3199-4240-85C5-6A8C60E2442A}"/>
              </a:ext>
            </a:extLst>
          </p:cNvPr>
          <p:cNvSpPr>
            <a:spLocks noGrp="1"/>
          </p:cNvSpPr>
          <p:nvPr/>
        </p:nvSpPr>
        <p:spPr>
          <a:xfrm>
            <a:off x="1143000" y="3143250"/>
            <a:ext cx="9906000" cy="0"/>
          </a:xfrm>
          <a:prstGeom prst="line">
            <a:avLst/>
          </a:prstGeom>
          <a:noFill/>
          <a:ln w="14288">
            <a:solidFill>
              <a:srgbClr val="4A4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99A7510-971D-4211-96F3-71E757510FB6}"/>
              </a:ext>
            </a:extLst>
          </p:cNvPr>
          <p:cNvSpPr>
            <a:spLocks noGrp="1"/>
          </p:cNvSpPr>
          <p:nvPr/>
        </p:nvSpPr>
        <p:spPr>
          <a:xfrm>
            <a:off x="1081088" y="3081338"/>
            <a:ext cx="123825" cy="123825"/>
          </a:xfrm>
          <a:prstGeom prst="ellipse">
            <a:avLst/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184CC2-854E-4EB9-8A20-D4FAA1F3F7D6}"/>
              </a:ext>
            </a:extLst>
          </p:cNvPr>
          <p:cNvSpPr>
            <a:spLocks noGrp="1"/>
          </p:cNvSpPr>
          <p:nvPr/>
        </p:nvSpPr>
        <p:spPr>
          <a:xfrm>
            <a:off x="971550" y="2609850"/>
            <a:ext cx="342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3F48EE-6D9A-4CAC-B681-5D0BFADF07EA}"/>
              </a:ext>
            </a:extLst>
          </p:cNvPr>
          <p:cNvSpPr>
            <a:spLocks noGrp="1"/>
          </p:cNvSpPr>
          <p:nvPr/>
        </p:nvSpPr>
        <p:spPr>
          <a:xfrm>
            <a:off x="257175" y="3390900"/>
            <a:ext cx="17716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EVENT OR INTERVENTION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825DCA-5F0A-49D1-9B8F-1405CA6DC6A6}"/>
              </a:ext>
            </a:extLst>
          </p:cNvPr>
          <p:cNvSpPr>
            <a:spLocks noGrp="1"/>
          </p:cNvSpPr>
          <p:nvPr/>
        </p:nvSpPr>
        <p:spPr>
          <a:xfrm>
            <a:off x="209550" y="3943350"/>
            <a:ext cx="18669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3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Neural activity changes, or a researcher changes the system.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35071A4-3248-43E5-9079-690F502CC1E7}"/>
              </a:ext>
            </a:extLst>
          </p:cNvPr>
          <p:cNvSpPr>
            <a:spLocks noGrp="1"/>
          </p:cNvSpPr>
          <p:nvPr/>
        </p:nvSpPr>
        <p:spPr>
          <a:xfrm>
            <a:off x="3557588" y="3081338"/>
            <a:ext cx="123825" cy="1238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DF145C-89E5-4B61-8130-7FA75ADE24C8}"/>
              </a:ext>
            </a:extLst>
          </p:cNvPr>
          <p:cNvSpPr>
            <a:spLocks noGrp="1"/>
          </p:cNvSpPr>
          <p:nvPr/>
        </p:nvSpPr>
        <p:spPr>
          <a:xfrm>
            <a:off x="3448050" y="2609850"/>
            <a:ext cx="342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7D12FE-47AC-4540-B11F-8A9B5EE0CCBE}"/>
              </a:ext>
            </a:extLst>
          </p:cNvPr>
          <p:cNvSpPr>
            <a:spLocks noGrp="1"/>
          </p:cNvSpPr>
          <p:nvPr/>
        </p:nvSpPr>
        <p:spPr>
          <a:xfrm>
            <a:off x="2733675" y="3390900"/>
            <a:ext cx="17716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SIGNAL OR OUTCOME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8C31A1-B95A-44AE-BB8F-F27B1F88FB0F}"/>
              </a:ext>
            </a:extLst>
          </p:cNvPr>
          <p:cNvSpPr>
            <a:spLocks noGrp="1"/>
          </p:cNvSpPr>
          <p:nvPr/>
        </p:nvSpPr>
        <p:spPr>
          <a:xfrm>
            <a:off x="2686050" y="3943350"/>
            <a:ext cx="18669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3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A physical signal or behavioral outcome becomes observable.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47B4668-E48D-428A-B521-F338E26ECE80}"/>
              </a:ext>
            </a:extLst>
          </p:cNvPr>
          <p:cNvSpPr>
            <a:spLocks noGrp="1"/>
          </p:cNvSpPr>
          <p:nvPr/>
        </p:nvSpPr>
        <p:spPr>
          <a:xfrm>
            <a:off x="6034088" y="3081338"/>
            <a:ext cx="123825" cy="1238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CEE932-344B-4E85-8877-6EA3C66696EF}"/>
              </a:ext>
            </a:extLst>
          </p:cNvPr>
          <p:cNvSpPr>
            <a:spLocks noGrp="1"/>
          </p:cNvSpPr>
          <p:nvPr/>
        </p:nvSpPr>
        <p:spPr>
          <a:xfrm>
            <a:off x="5924550" y="2609850"/>
            <a:ext cx="342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6C5F27-4AE7-47B9-B5CE-226BF061D908}"/>
              </a:ext>
            </a:extLst>
          </p:cNvPr>
          <p:cNvSpPr>
            <a:spLocks noGrp="1"/>
          </p:cNvSpPr>
          <p:nvPr/>
        </p:nvSpPr>
        <p:spPr>
          <a:xfrm>
            <a:off x="5210175" y="3390900"/>
            <a:ext cx="17716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RECORDED DATA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15B2D5-D0B4-4822-A9A6-69981C4EDC13}"/>
              </a:ext>
            </a:extLst>
          </p:cNvPr>
          <p:cNvSpPr>
            <a:spLocks noGrp="1"/>
          </p:cNvSpPr>
          <p:nvPr/>
        </p:nvSpPr>
        <p:spPr>
          <a:xfrm>
            <a:off x="5162550" y="3943350"/>
            <a:ext cx="18669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3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The instrument samples, filters, and stores measurements.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FE263E8-0202-42C4-B7D1-3BD64A3CEA1A}"/>
              </a:ext>
            </a:extLst>
          </p:cNvPr>
          <p:cNvSpPr>
            <a:spLocks noGrp="1"/>
          </p:cNvSpPr>
          <p:nvPr/>
        </p:nvSpPr>
        <p:spPr>
          <a:xfrm>
            <a:off x="8510588" y="3081338"/>
            <a:ext cx="123825" cy="1238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920855-242B-4717-AFF8-C03B0AD5BD65}"/>
              </a:ext>
            </a:extLst>
          </p:cNvPr>
          <p:cNvSpPr>
            <a:spLocks noGrp="1"/>
          </p:cNvSpPr>
          <p:nvPr/>
        </p:nvSpPr>
        <p:spPr>
          <a:xfrm>
            <a:off x="8401050" y="2609850"/>
            <a:ext cx="342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5713BB-AC9C-450C-B718-498E7917DD90}"/>
              </a:ext>
            </a:extLst>
          </p:cNvPr>
          <p:cNvSpPr>
            <a:spLocks noGrp="1"/>
          </p:cNvSpPr>
          <p:nvPr/>
        </p:nvSpPr>
        <p:spPr>
          <a:xfrm>
            <a:off x="7686675" y="3390900"/>
            <a:ext cx="17716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ANALYZED RESULT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8A1744-3C6F-46A9-89E0-80C1B6B13203}"/>
              </a:ext>
            </a:extLst>
          </p:cNvPr>
          <p:cNvSpPr>
            <a:spLocks noGrp="1"/>
          </p:cNvSpPr>
          <p:nvPr/>
        </p:nvSpPr>
        <p:spPr>
          <a:xfrm>
            <a:off x="7639050" y="3943350"/>
            <a:ext cx="18669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3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A contrast, model, or classifier summarizes the data.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A30C094-CF42-4271-AA83-75509081DC5D}"/>
              </a:ext>
            </a:extLst>
          </p:cNvPr>
          <p:cNvSpPr>
            <a:spLocks noGrp="1"/>
          </p:cNvSpPr>
          <p:nvPr/>
        </p:nvSpPr>
        <p:spPr>
          <a:xfrm>
            <a:off x="10987088" y="3081338"/>
            <a:ext cx="123825" cy="1238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D55459-DFE0-4695-B2FA-07896343048D}"/>
              </a:ext>
            </a:extLst>
          </p:cNvPr>
          <p:cNvSpPr>
            <a:spLocks noGrp="1"/>
          </p:cNvSpPr>
          <p:nvPr/>
        </p:nvSpPr>
        <p:spPr>
          <a:xfrm>
            <a:off x="10877550" y="2609850"/>
            <a:ext cx="342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6A66EB-6A1A-4E00-840E-8B55567E08B7}"/>
              </a:ext>
            </a:extLst>
          </p:cNvPr>
          <p:cNvSpPr>
            <a:spLocks noGrp="1"/>
          </p:cNvSpPr>
          <p:nvPr/>
        </p:nvSpPr>
        <p:spPr>
          <a:xfrm>
            <a:off x="10163175" y="3390900"/>
            <a:ext cx="17716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CLAIM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48E73A-B7DE-46CF-8DB1-0BF92711E119}"/>
              </a:ext>
            </a:extLst>
          </p:cNvPr>
          <p:cNvSpPr>
            <a:spLocks noGrp="1"/>
          </p:cNvSpPr>
          <p:nvPr/>
        </p:nvSpPr>
        <p:spPr>
          <a:xfrm>
            <a:off x="10115550" y="3943350"/>
            <a:ext cx="18669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3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The result is interpreted as evidence about mind or behavior.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4849B8-0237-4E62-B646-2BB6D4C345FE}"/>
              </a:ext>
            </a:extLst>
          </p:cNvPr>
          <p:cNvSpPr>
            <a:spLocks noGrp="1"/>
          </p:cNvSpPr>
          <p:nvPr/>
        </p:nvSpPr>
        <p:spPr>
          <a:xfrm>
            <a:off x="390525" y="5572125"/>
            <a:ext cx="1047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Each step introduces assumptions.</a:t>
            </a:r>
          </a:p>
        </p:txBody>
      </p:sp>
    </p:spTree>
    <p:extLst>
      <p:ext uri="{BB962C8B-B14F-4D97-AF65-F5344CB8AC3E}">
        <p14:creationId xmlns:p14="http://schemas.microsoft.com/office/powerpoint/2010/main" val="119114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  <p:bldP spid="15" grpId="0" animBg="1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3" grpId="0" animBg="1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-3-Title">
            <a:extLst>
              <a:ext uri="{FF2B5EF4-FFF2-40B4-BE49-F238E27FC236}">
                <a16:creationId xmlns:a16="http://schemas.microsoft.com/office/drawing/2014/main" id="{DB5AB6EE-8031-4B4F-A86C-40806FE7AF99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We’ll deal with</a:t>
            </a:r>
            <a:r>
              <a:rPr sz="315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 four kinds of evidence</a:t>
            </a:r>
          </a:p>
        </p:txBody>
      </p:sp>
      <p:sp>
        <p:nvSpPr>
          <p:cNvPr id="2" name="Slide-3-Framework-METHOD">
            <a:extLst>
              <a:ext uri="{FF2B5EF4-FFF2-40B4-BE49-F238E27FC236}">
                <a16:creationId xmlns:a16="http://schemas.microsoft.com/office/drawing/2014/main" id="{A1DBB87B-AF79-4EF8-8C0A-809B02A3B870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3-Framework-ANALYSIS">
            <a:extLst>
              <a:ext uri="{FF2B5EF4-FFF2-40B4-BE49-F238E27FC236}">
                <a16:creationId xmlns:a16="http://schemas.microsoft.com/office/drawing/2014/main" id="{C12E3FF1-8125-493A-B738-2856233FED6B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3-Framework-WARRANT">
            <a:extLst>
              <a:ext uri="{FF2B5EF4-FFF2-40B4-BE49-F238E27FC236}">
                <a16:creationId xmlns:a16="http://schemas.microsoft.com/office/drawing/2014/main" id="{EF3FC8C8-9217-4D2F-B12F-64329F85235F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3-Number">
            <a:extLst>
              <a:ext uri="{FF2B5EF4-FFF2-40B4-BE49-F238E27FC236}">
                <a16:creationId xmlns:a16="http://schemas.microsoft.com/office/drawing/2014/main" id="{0CD76848-9CF6-4C1D-8F8E-461071158B93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099C196F-BD32-4AD6-989C-6EDE6C37DC92}"/>
              </a:ext>
            </a:extLst>
          </p:cNvPr>
          <p:cNvSpPr>
            <a:spLocks noGrp="1"/>
          </p:cNvSpPr>
          <p:nvPr/>
        </p:nvSpPr>
        <p:spPr>
          <a:xfrm>
            <a:off x="390525" y="2352675"/>
            <a:ext cx="11239500" cy="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C09790-AE59-431E-89C0-ABE00A3D0B1E}"/>
              </a:ext>
            </a:extLst>
          </p:cNvPr>
          <p:cNvSpPr>
            <a:spLocks noGrp="1"/>
          </p:cNvSpPr>
          <p:nvPr/>
        </p:nvSpPr>
        <p:spPr>
          <a:xfrm>
            <a:off x="390525" y="15716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OBSERVE OR RECORD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C3EE23-234D-42B6-BDCF-1CD767D77513}"/>
              </a:ext>
            </a:extLst>
          </p:cNvPr>
          <p:cNvSpPr>
            <a:spLocks noGrp="1"/>
          </p:cNvSpPr>
          <p:nvPr/>
        </p:nvSpPr>
        <p:spPr>
          <a:xfrm>
            <a:off x="3009900" y="1571625"/>
            <a:ext cx="8572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Existing lesions, structural MRI, DTI, single-unit recording, EEG, MEG, ECoG, PET, fMRI</a:t>
            </a:r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31FA4164-177F-4EE8-AB6C-6938E7BDC34E}"/>
              </a:ext>
            </a:extLst>
          </p:cNvPr>
          <p:cNvSpPr>
            <a:spLocks noGrp="1"/>
          </p:cNvSpPr>
          <p:nvPr/>
        </p:nvSpPr>
        <p:spPr>
          <a:xfrm>
            <a:off x="390525" y="3457575"/>
            <a:ext cx="11239500" cy="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560D75-D541-4CBB-BE0F-FE9852DDD309}"/>
              </a:ext>
            </a:extLst>
          </p:cNvPr>
          <p:cNvSpPr>
            <a:spLocks noGrp="1"/>
          </p:cNvSpPr>
          <p:nvPr/>
        </p:nvSpPr>
        <p:spPr>
          <a:xfrm>
            <a:off x="390525" y="26765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INTERVENE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074677-68FB-45F8-8B1E-C0A84B686F6C}"/>
              </a:ext>
            </a:extLst>
          </p:cNvPr>
          <p:cNvSpPr>
            <a:spLocks noGrp="1"/>
          </p:cNvSpPr>
          <p:nvPr/>
        </p:nvSpPr>
        <p:spPr>
          <a:xfrm>
            <a:off x="3009900" y="2676525"/>
            <a:ext cx="8572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Directed lesions, TMS, tDCS, implanted stimulation, drugs, optogenetics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D84E4AD-AC16-49B2-B269-09D24542C2E3}"/>
              </a:ext>
            </a:extLst>
          </p:cNvPr>
          <p:cNvSpPr>
            <a:spLocks noGrp="1"/>
          </p:cNvSpPr>
          <p:nvPr/>
        </p:nvSpPr>
        <p:spPr>
          <a:xfrm>
            <a:off x="390525" y="4562475"/>
            <a:ext cx="11239500" cy="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1F6604-DB05-4976-B0A8-96779CC96AE3}"/>
              </a:ext>
            </a:extLst>
          </p:cNvPr>
          <p:cNvSpPr>
            <a:spLocks noGrp="1"/>
          </p:cNvSpPr>
          <p:nvPr/>
        </p:nvSpPr>
        <p:spPr>
          <a:xfrm>
            <a:off x="390525" y="37814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DESIGN AND ANALYZE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DCBEA2-EADD-4B05-A3BF-0852256ECE8A}"/>
              </a:ext>
            </a:extLst>
          </p:cNvPr>
          <p:cNvSpPr>
            <a:spLocks noGrp="1"/>
          </p:cNvSpPr>
          <p:nvPr/>
        </p:nvSpPr>
        <p:spPr>
          <a:xfrm>
            <a:off x="3009900" y="3781425"/>
            <a:ext cx="8572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Task contrasts, dissociations, controlled trials, MVPA, connectivity, computational models, evidence synthesis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202D1570-B413-4ED8-89D2-8B9CC3051097}"/>
              </a:ext>
            </a:extLst>
          </p:cNvPr>
          <p:cNvSpPr>
            <a:spLocks noGrp="1"/>
          </p:cNvSpPr>
          <p:nvPr/>
        </p:nvSpPr>
        <p:spPr>
          <a:xfrm>
            <a:off x="390525" y="5667375"/>
            <a:ext cx="11239500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E30B04-ECDD-4197-A219-9CD60F6D190C}"/>
              </a:ext>
            </a:extLst>
          </p:cNvPr>
          <p:cNvSpPr>
            <a:spLocks noGrp="1"/>
          </p:cNvSpPr>
          <p:nvPr/>
        </p:nvSpPr>
        <p:spPr>
          <a:xfrm>
            <a:off x="390525" y="48863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MEASURE OUTCOMES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D5F823-8FAE-4AA8-8934-E01F584096FA}"/>
              </a:ext>
            </a:extLst>
          </p:cNvPr>
          <p:cNvSpPr>
            <a:spLocks noGrp="1"/>
          </p:cNvSpPr>
          <p:nvPr/>
        </p:nvSpPr>
        <p:spPr>
          <a:xfrm>
            <a:off x="3009900" y="4886325"/>
            <a:ext cx="8572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Choices, accuracy, reaction time, symptoms, adverse events, surveys, interviews</a:t>
            </a:r>
          </a:p>
        </p:txBody>
      </p:sp>
    </p:spTree>
    <p:extLst>
      <p:ext uri="{BB962C8B-B14F-4D97-AF65-F5344CB8AC3E}">
        <p14:creationId xmlns:p14="http://schemas.microsoft.com/office/powerpoint/2010/main" val="109245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3" grpId="0"/>
      <p:bldP spid="14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-4-Title">
            <a:extLst>
              <a:ext uri="{FF2B5EF4-FFF2-40B4-BE49-F238E27FC236}">
                <a16:creationId xmlns:a16="http://schemas.microsoft.com/office/drawing/2014/main" id="{AA757C74-A07B-45B2-ACD0-0C4AC92EABD2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9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Three questions for every empirical study</a:t>
            </a:r>
          </a:p>
        </p:txBody>
      </p:sp>
      <p:sp>
        <p:nvSpPr>
          <p:cNvPr id="2" name="Slide-4-Framework-METHOD">
            <a:extLst>
              <a:ext uri="{FF2B5EF4-FFF2-40B4-BE49-F238E27FC236}">
                <a16:creationId xmlns:a16="http://schemas.microsoft.com/office/drawing/2014/main" id="{F011A067-5061-4B48-9E23-A047D2183D33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4-Framework-ANALYSIS">
            <a:extLst>
              <a:ext uri="{FF2B5EF4-FFF2-40B4-BE49-F238E27FC236}">
                <a16:creationId xmlns:a16="http://schemas.microsoft.com/office/drawing/2014/main" id="{D41A0E92-D7A4-45F2-B9B5-26D8D13FEB04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4-Framework-WARRANT">
            <a:extLst>
              <a:ext uri="{FF2B5EF4-FFF2-40B4-BE49-F238E27FC236}">
                <a16:creationId xmlns:a16="http://schemas.microsoft.com/office/drawing/2014/main" id="{FB5AAC80-44D8-4ED7-A510-2A76F3A5EB14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4-Number">
            <a:extLst>
              <a:ext uri="{FF2B5EF4-FFF2-40B4-BE49-F238E27FC236}">
                <a16:creationId xmlns:a16="http://schemas.microsoft.com/office/drawing/2014/main" id="{36A0F12A-96C8-471A-B648-850125FFED0B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F80D4559-7F7D-4B53-AC4F-EFA302825F0B}"/>
              </a:ext>
            </a:extLst>
          </p:cNvPr>
          <p:cNvSpPr>
            <a:spLocks noGrp="1"/>
          </p:cNvSpPr>
          <p:nvPr/>
        </p:nvSpPr>
        <p:spPr>
          <a:xfrm>
            <a:off x="723900" y="3200400"/>
            <a:ext cx="8763000" cy="0"/>
          </a:xfrm>
          <a:prstGeom prst="line">
            <a:avLst/>
          </a:prstGeom>
          <a:noFill/>
          <a:ln w="14288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305E510-919D-4446-8E90-F46ED84DC355}"/>
              </a:ext>
            </a:extLst>
          </p:cNvPr>
          <p:cNvSpPr>
            <a:spLocks noGrp="1"/>
          </p:cNvSpPr>
          <p:nvPr/>
        </p:nvSpPr>
        <p:spPr>
          <a:xfrm>
            <a:off x="633413" y="3128963"/>
            <a:ext cx="142875" cy="14287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8CD732-FE50-4428-888B-8850A7E138B4}"/>
              </a:ext>
            </a:extLst>
          </p:cNvPr>
          <p:cNvSpPr>
            <a:spLocks noGrp="1"/>
          </p:cNvSpPr>
          <p:nvPr/>
        </p:nvSpPr>
        <p:spPr>
          <a:xfrm>
            <a:off x="466725" y="2114550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3C27C8-34C1-4FD7-B12E-582130F1CFC8}"/>
              </a:ext>
            </a:extLst>
          </p:cNvPr>
          <p:cNvSpPr>
            <a:spLocks noGrp="1"/>
          </p:cNvSpPr>
          <p:nvPr/>
        </p:nvSpPr>
        <p:spPr>
          <a:xfrm>
            <a:off x="466725" y="3638550"/>
            <a:ext cx="28575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produced the data?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63D33A1-7308-443F-8D1E-2ABD3478EEB4}"/>
              </a:ext>
            </a:extLst>
          </p:cNvPr>
          <p:cNvSpPr>
            <a:spLocks noGrp="1"/>
          </p:cNvSpPr>
          <p:nvPr/>
        </p:nvSpPr>
        <p:spPr>
          <a:xfrm>
            <a:off x="4252913" y="3128963"/>
            <a:ext cx="142875" cy="14287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30D0FE-9739-44AD-AC96-ADD445647F74}"/>
              </a:ext>
            </a:extLst>
          </p:cNvPr>
          <p:cNvSpPr>
            <a:spLocks noGrp="1"/>
          </p:cNvSpPr>
          <p:nvPr/>
        </p:nvSpPr>
        <p:spPr>
          <a:xfrm>
            <a:off x="4086225" y="2114550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B6DA04-CB13-47B5-B387-86701A890E75}"/>
              </a:ext>
            </a:extLst>
          </p:cNvPr>
          <p:cNvSpPr>
            <a:spLocks noGrp="1"/>
          </p:cNvSpPr>
          <p:nvPr/>
        </p:nvSpPr>
        <p:spPr>
          <a:xfrm>
            <a:off x="4086225" y="3638550"/>
            <a:ext cx="28575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How did the study turn the data into a result?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FD96FCB-EE33-4F12-820D-8203FA49248C}"/>
              </a:ext>
            </a:extLst>
          </p:cNvPr>
          <p:cNvSpPr>
            <a:spLocks noGrp="1"/>
          </p:cNvSpPr>
          <p:nvPr/>
        </p:nvSpPr>
        <p:spPr>
          <a:xfrm>
            <a:off x="7872413" y="3128963"/>
            <a:ext cx="142875" cy="142875"/>
          </a:xfrm>
          <a:prstGeom prst="ellipse">
            <a:avLst/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D9AA08-7222-42F2-8BF9-05393F2F5405}"/>
              </a:ext>
            </a:extLst>
          </p:cNvPr>
          <p:cNvSpPr>
            <a:spLocks noGrp="1"/>
          </p:cNvSpPr>
          <p:nvPr/>
        </p:nvSpPr>
        <p:spPr>
          <a:xfrm>
            <a:off x="7705725" y="2114550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7C2494-1260-44F0-B577-C2625FD6B432}"/>
              </a:ext>
            </a:extLst>
          </p:cNvPr>
          <p:cNvSpPr>
            <a:spLocks noGrp="1"/>
          </p:cNvSpPr>
          <p:nvPr/>
        </p:nvSpPr>
        <p:spPr>
          <a:xfrm>
            <a:off x="7705725" y="3638550"/>
            <a:ext cx="28575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conclusion does the result support?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DC93FF-A815-4D5E-B6B6-B67405694CF4}"/>
              </a:ext>
            </a:extLst>
          </p:cNvPr>
          <p:cNvSpPr>
            <a:spLocks noGrp="1"/>
          </p:cNvSpPr>
          <p:nvPr/>
        </p:nvSpPr>
        <p:spPr>
          <a:xfrm>
            <a:off x="390525" y="5438775"/>
            <a:ext cx="11096625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Warrant </a:t>
            </a:r>
            <a:r>
              <a:rPr lang="en-US" sz="165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pertains to the kind of inference made and the strength of evidence in support of it</a:t>
            </a:r>
            <a:endParaRPr sz="1650" b="1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717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5-Title">
            <a:extLst>
              <a:ext uri="{FF2B5EF4-FFF2-40B4-BE49-F238E27FC236}">
                <a16:creationId xmlns:a16="http://schemas.microsoft.com/office/drawing/2014/main" id="{ABDCFD63-12B4-4BC4-BC10-72BDC7F6303C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 method dominates every comparison</a:t>
            </a:r>
          </a:p>
        </p:txBody>
      </p:sp>
      <p:sp>
        <p:nvSpPr>
          <p:cNvPr id="2" name="Slide-5-Framework-METHOD">
            <a:extLst>
              <a:ext uri="{FF2B5EF4-FFF2-40B4-BE49-F238E27FC236}">
                <a16:creationId xmlns:a16="http://schemas.microsoft.com/office/drawing/2014/main" id="{4FA398AB-F2DF-4BE9-87D9-D845C8091430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5-Framework-ANALYSIS">
            <a:extLst>
              <a:ext uri="{FF2B5EF4-FFF2-40B4-BE49-F238E27FC236}">
                <a16:creationId xmlns:a16="http://schemas.microsoft.com/office/drawing/2014/main" id="{8F3C0ADA-1DC0-4133-A779-CA77D7A59916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5-Framework-WARRANT">
            <a:extLst>
              <a:ext uri="{FF2B5EF4-FFF2-40B4-BE49-F238E27FC236}">
                <a16:creationId xmlns:a16="http://schemas.microsoft.com/office/drawing/2014/main" id="{042F9367-D067-48D4-9BCE-6461FC8641AA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5-Number">
            <a:extLst>
              <a:ext uri="{FF2B5EF4-FFF2-40B4-BE49-F238E27FC236}">
                <a16:creationId xmlns:a16="http://schemas.microsoft.com/office/drawing/2014/main" id="{8686B97F-9492-404F-8C92-ABE6775E74E3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graphicFrame>
        <p:nvGraphicFramePr>
          <p:cNvPr id="12" name="Table 11"/>
          <p:cNvGraphicFramePr/>
          <p:nvPr/>
        </p:nvGraphicFramePr>
        <p:xfrm>
          <a:off x="390525" y="1352550"/>
          <a:ext cx="11401425" cy="4267200"/>
        </p:xfrm>
        <a:graphic>
          <a:graphicData uri="http://schemas.openxmlformats.org/drawingml/2006/table">
            <a:tbl>
              <a:tblPr/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95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Method</a:t>
                      </a:r>
                    </a:p>
                  </a:txBody>
                  <a:tcPr marL="85725" marR="66675" marT="47625" marB="47625" anchor="ctr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Signal or intervention</a:t>
                      </a:r>
                    </a:p>
                  </a:txBody>
                  <a:tcPr marL="85725" marR="66675" marT="47625" marB="47625" anchor="ctr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Coverage</a:t>
                      </a:r>
                    </a:p>
                  </a:txBody>
                  <a:tcPr marL="85725" marR="66675" marT="47625" marB="47625" anchor="ctr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Timing</a:t>
                      </a:r>
                    </a:p>
                  </a:txBody>
                  <a:tcPr marL="85725" marR="66675" marT="47625" marB="47625" anchor="ctr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Causal leverage</a:t>
                      </a:r>
                    </a:p>
                  </a:txBody>
                  <a:tcPr marL="85725" marR="66675" marT="47625" marB="47625" anchor="ctr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Main limitation</a:t>
                      </a:r>
                    </a:p>
                  </a:txBody>
                  <a:tcPr marL="85725" marR="66675" marT="47625" marB="47625" anchor="ctr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Single-unit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Spikes from selected neurons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Very narrow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Milliseconds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Observational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Invasive; selective sampling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EEG / MEG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Population electrical / magnetic signal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Broad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Milliseconds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Observational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 localization is model-dependent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PET activation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Tracer distribution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Whole brain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About a minute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Observational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Radioactivity; poor timing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2E6F73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BOLD fMRI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Neurovascular signal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Whole brain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Seconds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Observational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Indirect; temporally blurred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Lesion comparison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Existing neural damage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Variable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 event timing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Causal contribution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Extent, recovery, network disruption</a:t>
                      </a:r>
                    </a:p>
                  </a:txBody>
                  <a:tcPr marL="85725" marR="66675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125" b="1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TMS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Induced cortical activity change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Limited targets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Protocol varies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Causal contribution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Spread; limited depth</a:t>
                      </a:r>
                    </a:p>
                  </a:txBody>
                  <a:tcPr marL="85725" marR="66675" marT="47625" marB="47625" anchor="ctr">
                    <a:solidFill>
                      <a:srgbClr val="F4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75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lide-6-Title">
            <a:extLst>
              <a:ext uri="{FF2B5EF4-FFF2-40B4-BE49-F238E27FC236}">
                <a16:creationId xmlns:a16="http://schemas.microsoft.com/office/drawing/2014/main" id="{8486CD99-5EB7-4A0C-B237-5A3B2C561EF2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Electrical recording</a:t>
            </a:r>
          </a:p>
        </p:txBody>
      </p:sp>
      <p:sp>
        <p:nvSpPr>
          <p:cNvPr id="2" name="Slide-6-Framework-METHOD">
            <a:extLst>
              <a:ext uri="{FF2B5EF4-FFF2-40B4-BE49-F238E27FC236}">
                <a16:creationId xmlns:a16="http://schemas.microsoft.com/office/drawing/2014/main" id="{B56B278E-992C-4A3B-B858-38FA728FDE1C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6-Framework-ANALYSIS">
            <a:extLst>
              <a:ext uri="{FF2B5EF4-FFF2-40B4-BE49-F238E27FC236}">
                <a16:creationId xmlns:a16="http://schemas.microsoft.com/office/drawing/2014/main" id="{A8171F30-6735-43D7-BC2F-1EA6274E39F7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6-Framework-WARRANT">
            <a:extLst>
              <a:ext uri="{FF2B5EF4-FFF2-40B4-BE49-F238E27FC236}">
                <a16:creationId xmlns:a16="http://schemas.microsoft.com/office/drawing/2014/main" id="{6AF2C658-D33F-49C1-880C-C5CE1519971C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6-Number">
            <a:extLst>
              <a:ext uri="{FF2B5EF4-FFF2-40B4-BE49-F238E27FC236}">
                <a16:creationId xmlns:a16="http://schemas.microsoft.com/office/drawing/2014/main" id="{8433B2D1-2D6F-42D6-8763-6B4648672417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DD1769-AD33-4F5F-8264-297C96642F87}"/>
              </a:ext>
            </a:extLst>
          </p:cNvPr>
          <p:cNvSpPr>
            <a:spLocks noGrp="1"/>
          </p:cNvSpPr>
          <p:nvPr/>
        </p:nvSpPr>
        <p:spPr>
          <a:xfrm>
            <a:off x="390525" y="1457325"/>
            <a:ext cx="5238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SINGLE-UNIT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EB09DF-305B-4C35-AFDD-D8A050F78EC0}"/>
              </a:ext>
            </a:extLst>
          </p:cNvPr>
          <p:cNvSpPr>
            <a:spLocks noGrp="1"/>
          </p:cNvSpPr>
          <p:nvPr/>
        </p:nvSpPr>
        <p:spPr>
          <a:xfrm>
            <a:off x="390525" y="1809750"/>
            <a:ext cx="5238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Spikes from selected neurons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24F98F-DEE2-459A-B1DA-764B7B01FF84}"/>
              </a:ext>
            </a:extLst>
          </p:cNvPr>
          <p:cNvSpPr>
            <a:spLocks noGrp="1"/>
          </p:cNvSpPr>
          <p:nvPr/>
        </p:nvSpPr>
        <p:spPr>
          <a:xfrm>
            <a:off x="390525" y="2286000"/>
            <a:ext cx="5238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EEG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449849-526F-408E-BD4F-FE58C8059881}"/>
              </a:ext>
            </a:extLst>
          </p:cNvPr>
          <p:cNvSpPr>
            <a:spLocks noGrp="1"/>
          </p:cNvSpPr>
          <p:nvPr/>
        </p:nvSpPr>
        <p:spPr>
          <a:xfrm>
            <a:off x="390525" y="2638425"/>
            <a:ext cx="5238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Scalp voltage reflecting summed postsynaptic currents in synchronized populations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73E6F3-2AFA-4B02-B07E-F7B8A637528B}"/>
              </a:ext>
            </a:extLst>
          </p:cNvPr>
          <p:cNvSpPr>
            <a:spLocks noGrp="1"/>
          </p:cNvSpPr>
          <p:nvPr/>
        </p:nvSpPr>
        <p:spPr>
          <a:xfrm>
            <a:off x="390525" y="3333750"/>
            <a:ext cx="5238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ERP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AE474D-F8CE-4DE1-8D94-8ED1E9467A41}"/>
              </a:ext>
            </a:extLst>
          </p:cNvPr>
          <p:cNvSpPr>
            <a:spLocks noGrp="1"/>
          </p:cNvSpPr>
          <p:nvPr/>
        </p:nvSpPr>
        <p:spPr>
          <a:xfrm>
            <a:off x="390525" y="3686175"/>
            <a:ext cx="5238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An event-locked response estimated from EEG across repeated trials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872C9D-E910-45AF-8C79-7F4A3BB063F3}"/>
              </a:ext>
            </a:extLst>
          </p:cNvPr>
          <p:cNvSpPr>
            <a:spLocks noGrp="1"/>
          </p:cNvSpPr>
          <p:nvPr/>
        </p:nvSpPr>
        <p:spPr>
          <a:xfrm>
            <a:off x="390525" y="4352925"/>
            <a:ext cx="5238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MEG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E0CD30-F3F1-4BEF-9B72-FF72D6AF18BB}"/>
              </a:ext>
            </a:extLst>
          </p:cNvPr>
          <p:cNvSpPr>
            <a:spLocks noGrp="1"/>
          </p:cNvSpPr>
          <p:nvPr/>
        </p:nvSpPr>
        <p:spPr>
          <a:xfrm>
            <a:off x="390525" y="4705350"/>
            <a:ext cx="5238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Magnetic fields generated by neural current flow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A00FBE-4917-4389-BDFE-396FACCA1C46}"/>
              </a:ext>
            </a:extLst>
          </p:cNvPr>
          <p:cNvSpPr>
            <a:spLocks noGrp="1"/>
          </p:cNvSpPr>
          <p:nvPr/>
        </p:nvSpPr>
        <p:spPr>
          <a:xfrm>
            <a:off x="390525" y="5191125"/>
            <a:ext cx="5238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ECOG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952350-ABCA-4744-B225-49B6C53A4AC7}"/>
              </a:ext>
            </a:extLst>
          </p:cNvPr>
          <p:cNvSpPr>
            <a:spLocks noGrp="1"/>
          </p:cNvSpPr>
          <p:nvPr/>
        </p:nvSpPr>
        <p:spPr>
          <a:xfrm>
            <a:off x="390525" y="5543550"/>
            <a:ext cx="5238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Electrical activity recorded from the cortical surface</a:t>
            </a:r>
          </a:p>
        </p:txBody>
      </p:sp>
      <p:sp>
        <p:nvSpPr>
          <p:cNvPr id="16" name="Head-outline">
            <a:extLst>
              <a:ext uri="{FF2B5EF4-FFF2-40B4-BE49-F238E27FC236}">
                <a16:creationId xmlns:a16="http://schemas.microsoft.com/office/drawing/2014/main" id="{DEAD779C-088B-4BE6-BF74-28E024CF0493}"/>
              </a:ext>
            </a:extLst>
          </p:cNvPr>
          <p:cNvSpPr>
            <a:spLocks noGrp="1"/>
          </p:cNvSpPr>
          <p:nvPr/>
        </p:nvSpPr>
        <p:spPr>
          <a:xfrm>
            <a:off x="7239000" y="1571625"/>
            <a:ext cx="3381375" cy="3333750"/>
          </a:xfrm>
          <a:prstGeom prst="ellipse">
            <a:avLst/>
          </a:prstGeom>
          <a:noFill/>
          <a:ln w="1905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Cortical-surface">
            <a:extLst>
              <a:ext uri="{FF2B5EF4-FFF2-40B4-BE49-F238E27FC236}">
                <a16:creationId xmlns:a16="http://schemas.microsoft.com/office/drawing/2014/main" id="{2CBD9AAE-3447-4377-84D7-0C0BE817861C}"/>
              </a:ext>
            </a:extLst>
          </p:cNvPr>
          <p:cNvSpPr>
            <a:spLocks noGrp="1"/>
          </p:cNvSpPr>
          <p:nvPr/>
        </p:nvSpPr>
        <p:spPr>
          <a:xfrm>
            <a:off x="7572375" y="2609850"/>
            <a:ext cx="2714625" cy="0"/>
          </a:xfrm>
          <a:prstGeom prst="line">
            <a:avLst/>
          </a:prstGeom>
          <a:noFill/>
          <a:ln w="7620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EEG-sensor-1">
            <a:extLst>
              <a:ext uri="{FF2B5EF4-FFF2-40B4-BE49-F238E27FC236}">
                <a16:creationId xmlns:a16="http://schemas.microsoft.com/office/drawing/2014/main" id="{552498E5-B0EE-457A-AFD7-8F681AB0E66C}"/>
              </a:ext>
            </a:extLst>
          </p:cNvPr>
          <p:cNvSpPr>
            <a:spLocks noGrp="1"/>
          </p:cNvSpPr>
          <p:nvPr/>
        </p:nvSpPr>
        <p:spPr>
          <a:xfrm>
            <a:off x="7858125" y="1971675"/>
            <a:ext cx="238125" cy="361950"/>
          </a:xfrm>
          <a:prstGeom prst="rect">
            <a:avLst/>
          </a:prstGeom>
          <a:solidFill>
            <a:srgbClr val="DCEBED"/>
          </a:solidFill>
          <a:ln w="12383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EEG-sensor-2">
            <a:extLst>
              <a:ext uri="{FF2B5EF4-FFF2-40B4-BE49-F238E27FC236}">
                <a16:creationId xmlns:a16="http://schemas.microsoft.com/office/drawing/2014/main" id="{4D888A23-30EA-4B87-89DF-8EA64BB8D83F}"/>
              </a:ext>
            </a:extLst>
          </p:cNvPr>
          <p:cNvSpPr>
            <a:spLocks noGrp="1"/>
          </p:cNvSpPr>
          <p:nvPr/>
        </p:nvSpPr>
        <p:spPr>
          <a:xfrm>
            <a:off x="8362950" y="1971675"/>
            <a:ext cx="238125" cy="361950"/>
          </a:xfrm>
          <a:prstGeom prst="rect">
            <a:avLst/>
          </a:prstGeom>
          <a:solidFill>
            <a:srgbClr val="DCEBED"/>
          </a:solidFill>
          <a:ln w="12383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EEG-sensor-3">
            <a:extLst>
              <a:ext uri="{FF2B5EF4-FFF2-40B4-BE49-F238E27FC236}">
                <a16:creationId xmlns:a16="http://schemas.microsoft.com/office/drawing/2014/main" id="{3BF0C81E-1D9A-4ED9-BB08-8C3102B454FA}"/>
              </a:ext>
            </a:extLst>
          </p:cNvPr>
          <p:cNvSpPr>
            <a:spLocks noGrp="1"/>
          </p:cNvSpPr>
          <p:nvPr/>
        </p:nvSpPr>
        <p:spPr>
          <a:xfrm>
            <a:off x="8867775" y="1971675"/>
            <a:ext cx="238125" cy="361950"/>
          </a:xfrm>
          <a:prstGeom prst="rect">
            <a:avLst/>
          </a:prstGeom>
          <a:solidFill>
            <a:srgbClr val="DCEBED"/>
          </a:solidFill>
          <a:ln w="12383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EEG-sensor-4">
            <a:extLst>
              <a:ext uri="{FF2B5EF4-FFF2-40B4-BE49-F238E27FC236}">
                <a16:creationId xmlns:a16="http://schemas.microsoft.com/office/drawing/2014/main" id="{90F75EC8-EBA5-4EB7-B857-749AC0196875}"/>
              </a:ext>
            </a:extLst>
          </p:cNvPr>
          <p:cNvSpPr>
            <a:spLocks noGrp="1"/>
          </p:cNvSpPr>
          <p:nvPr/>
        </p:nvSpPr>
        <p:spPr>
          <a:xfrm>
            <a:off x="9372600" y="1971675"/>
            <a:ext cx="238125" cy="361950"/>
          </a:xfrm>
          <a:prstGeom prst="rect">
            <a:avLst/>
          </a:prstGeom>
          <a:solidFill>
            <a:srgbClr val="DCEBED"/>
          </a:solidFill>
          <a:ln w="12383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EEG-sensor-5">
            <a:extLst>
              <a:ext uri="{FF2B5EF4-FFF2-40B4-BE49-F238E27FC236}">
                <a16:creationId xmlns:a16="http://schemas.microsoft.com/office/drawing/2014/main" id="{F18FC5FB-CC54-4E99-91FC-63749DD198C5}"/>
              </a:ext>
            </a:extLst>
          </p:cNvPr>
          <p:cNvSpPr>
            <a:spLocks noGrp="1"/>
          </p:cNvSpPr>
          <p:nvPr/>
        </p:nvSpPr>
        <p:spPr>
          <a:xfrm>
            <a:off x="9877425" y="1971675"/>
            <a:ext cx="238125" cy="361950"/>
          </a:xfrm>
          <a:prstGeom prst="rect">
            <a:avLst/>
          </a:prstGeom>
          <a:solidFill>
            <a:srgbClr val="DCEBED"/>
          </a:solidFill>
          <a:ln w="12383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ECoG-contact-1">
            <a:extLst>
              <a:ext uri="{FF2B5EF4-FFF2-40B4-BE49-F238E27FC236}">
                <a16:creationId xmlns:a16="http://schemas.microsoft.com/office/drawing/2014/main" id="{A764809A-4D5E-48EB-9F9A-52FC4F940C88}"/>
              </a:ext>
            </a:extLst>
          </p:cNvPr>
          <p:cNvSpPr>
            <a:spLocks noGrp="1"/>
          </p:cNvSpPr>
          <p:nvPr/>
        </p:nvSpPr>
        <p:spPr>
          <a:xfrm>
            <a:off x="8039100" y="2447925"/>
            <a:ext cx="266700" cy="95250"/>
          </a:xfrm>
          <a:prstGeom prst="rect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ECoG-contact-2">
            <a:extLst>
              <a:ext uri="{FF2B5EF4-FFF2-40B4-BE49-F238E27FC236}">
                <a16:creationId xmlns:a16="http://schemas.microsoft.com/office/drawing/2014/main" id="{8CA468E6-7CC2-4B54-AC1A-A76F9C73AB76}"/>
              </a:ext>
            </a:extLst>
          </p:cNvPr>
          <p:cNvSpPr>
            <a:spLocks noGrp="1"/>
          </p:cNvSpPr>
          <p:nvPr/>
        </p:nvSpPr>
        <p:spPr>
          <a:xfrm>
            <a:off x="8582025" y="2447925"/>
            <a:ext cx="266700" cy="95250"/>
          </a:xfrm>
          <a:prstGeom prst="rect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ECoG-contact-3">
            <a:extLst>
              <a:ext uri="{FF2B5EF4-FFF2-40B4-BE49-F238E27FC236}">
                <a16:creationId xmlns:a16="http://schemas.microsoft.com/office/drawing/2014/main" id="{F864B8B9-53FE-49EA-BA83-6568DA1D0810}"/>
              </a:ext>
            </a:extLst>
          </p:cNvPr>
          <p:cNvSpPr>
            <a:spLocks noGrp="1"/>
          </p:cNvSpPr>
          <p:nvPr/>
        </p:nvSpPr>
        <p:spPr>
          <a:xfrm>
            <a:off x="9124950" y="2447925"/>
            <a:ext cx="266700" cy="95250"/>
          </a:xfrm>
          <a:prstGeom prst="rect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ECoG-contact-4">
            <a:extLst>
              <a:ext uri="{FF2B5EF4-FFF2-40B4-BE49-F238E27FC236}">
                <a16:creationId xmlns:a16="http://schemas.microsoft.com/office/drawing/2014/main" id="{51BC658B-F52B-4574-A5F2-7C63165D41C7}"/>
              </a:ext>
            </a:extLst>
          </p:cNvPr>
          <p:cNvSpPr>
            <a:spLocks noGrp="1"/>
          </p:cNvSpPr>
          <p:nvPr/>
        </p:nvSpPr>
        <p:spPr>
          <a:xfrm>
            <a:off x="9667875" y="2447925"/>
            <a:ext cx="266700" cy="95250"/>
          </a:xfrm>
          <a:prstGeom prst="rect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Microelectrode">
            <a:extLst>
              <a:ext uri="{FF2B5EF4-FFF2-40B4-BE49-F238E27FC236}">
                <a16:creationId xmlns:a16="http://schemas.microsoft.com/office/drawing/2014/main" id="{447F15D7-BD3F-414F-B8BB-C7523E6E81F0}"/>
              </a:ext>
            </a:extLst>
          </p:cNvPr>
          <p:cNvSpPr>
            <a:spLocks noGrp="1"/>
          </p:cNvSpPr>
          <p:nvPr/>
        </p:nvSpPr>
        <p:spPr>
          <a:xfrm>
            <a:off x="9086850" y="1143000"/>
            <a:ext cx="285750" cy="1762125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3A45372-693C-40E2-BBAE-B6CCAF801F24}"/>
              </a:ext>
            </a:extLst>
          </p:cNvPr>
          <p:cNvSpPr>
            <a:spLocks noGrp="1"/>
          </p:cNvSpPr>
          <p:nvPr/>
        </p:nvSpPr>
        <p:spPr>
          <a:xfrm>
            <a:off x="9329738" y="2862263"/>
            <a:ext cx="85725" cy="857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MEG-sensor-1">
            <a:extLst>
              <a:ext uri="{FF2B5EF4-FFF2-40B4-BE49-F238E27FC236}">
                <a16:creationId xmlns:a16="http://schemas.microsoft.com/office/drawing/2014/main" id="{1FCA7B7C-3312-4914-82E8-589A35A3C48B}"/>
              </a:ext>
            </a:extLst>
          </p:cNvPr>
          <p:cNvSpPr>
            <a:spLocks noGrp="1"/>
          </p:cNvSpPr>
          <p:nvPr/>
        </p:nvSpPr>
        <p:spPr>
          <a:xfrm>
            <a:off x="7391400" y="1257300"/>
            <a:ext cx="419100" cy="209550"/>
          </a:xfrm>
          <a:prstGeom prst="rect">
            <a:avLst/>
          </a:prstGeom>
          <a:solidFill>
            <a:srgbClr val="F4F4F2"/>
          </a:solidFill>
          <a:ln w="1143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MEG-sensor-2">
            <a:extLst>
              <a:ext uri="{FF2B5EF4-FFF2-40B4-BE49-F238E27FC236}">
                <a16:creationId xmlns:a16="http://schemas.microsoft.com/office/drawing/2014/main" id="{3A0EDB3D-8C66-4EC8-8D6D-9463C9DA5F50}"/>
              </a:ext>
            </a:extLst>
          </p:cNvPr>
          <p:cNvSpPr>
            <a:spLocks noGrp="1"/>
          </p:cNvSpPr>
          <p:nvPr/>
        </p:nvSpPr>
        <p:spPr>
          <a:xfrm>
            <a:off x="8267700" y="1085850"/>
            <a:ext cx="419100" cy="209550"/>
          </a:xfrm>
          <a:prstGeom prst="rect">
            <a:avLst/>
          </a:prstGeom>
          <a:solidFill>
            <a:srgbClr val="F4F4F2"/>
          </a:solidFill>
          <a:ln w="1143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MEG-sensor-3">
            <a:extLst>
              <a:ext uri="{FF2B5EF4-FFF2-40B4-BE49-F238E27FC236}">
                <a16:creationId xmlns:a16="http://schemas.microsoft.com/office/drawing/2014/main" id="{67965753-C267-47D7-B692-407BD06AE8BD}"/>
              </a:ext>
            </a:extLst>
          </p:cNvPr>
          <p:cNvSpPr>
            <a:spLocks noGrp="1"/>
          </p:cNvSpPr>
          <p:nvPr/>
        </p:nvSpPr>
        <p:spPr>
          <a:xfrm>
            <a:off x="9144000" y="1257300"/>
            <a:ext cx="419100" cy="209550"/>
          </a:xfrm>
          <a:prstGeom prst="rect">
            <a:avLst/>
          </a:prstGeom>
          <a:solidFill>
            <a:srgbClr val="F4F4F2"/>
          </a:solidFill>
          <a:ln w="1143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MEG-sensor-4">
            <a:extLst>
              <a:ext uri="{FF2B5EF4-FFF2-40B4-BE49-F238E27FC236}">
                <a16:creationId xmlns:a16="http://schemas.microsoft.com/office/drawing/2014/main" id="{F55C804F-A129-42F0-A302-805470171D78}"/>
              </a:ext>
            </a:extLst>
          </p:cNvPr>
          <p:cNvSpPr>
            <a:spLocks noGrp="1"/>
          </p:cNvSpPr>
          <p:nvPr/>
        </p:nvSpPr>
        <p:spPr>
          <a:xfrm>
            <a:off x="10020300" y="1085850"/>
            <a:ext cx="419100" cy="209550"/>
          </a:xfrm>
          <a:prstGeom prst="rect">
            <a:avLst/>
          </a:prstGeom>
          <a:solidFill>
            <a:srgbClr val="F4F4F2"/>
          </a:solidFill>
          <a:ln w="1143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39D3910-7FD3-40E9-AAB3-1201F77F56C4}"/>
              </a:ext>
            </a:extLst>
          </p:cNvPr>
          <p:cNvSpPr>
            <a:spLocks noGrp="1"/>
          </p:cNvSpPr>
          <p:nvPr/>
        </p:nvSpPr>
        <p:spPr>
          <a:xfrm>
            <a:off x="7277100" y="990600"/>
            <a:ext cx="1238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MEG sensors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EF5274-2C2C-46BC-9DF2-67FD9AF19CF5}"/>
              </a:ext>
            </a:extLst>
          </p:cNvPr>
          <p:cNvSpPr>
            <a:spLocks noGrp="1"/>
          </p:cNvSpPr>
          <p:nvPr/>
        </p:nvSpPr>
        <p:spPr>
          <a:xfrm>
            <a:off x="9696450" y="2000250"/>
            <a:ext cx="990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scalp EEG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9FC7A5D-4AC5-4547-BE2F-70F53913B919}"/>
              </a:ext>
            </a:extLst>
          </p:cNvPr>
          <p:cNvSpPr>
            <a:spLocks noGrp="1"/>
          </p:cNvSpPr>
          <p:nvPr/>
        </p:nvSpPr>
        <p:spPr>
          <a:xfrm>
            <a:off x="9886950" y="2409825"/>
            <a:ext cx="7429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rPr>
              <a:t>ECoG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ACC2408-EB9D-4C0F-AC26-6E630537AC1B}"/>
              </a:ext>
            </a:extLst>
          </p:cNvPr>
          <p:cNvSpPr>
            <a:spLocks noGrp="1"/>
          </p:cNvSpPr>
          <p:nvPr/>
        </p:nvSpPr>
        <p:spPr>
          <a:xfrm>
            <a:off x="9220200" y="3057525"/>
            <a:ext cx="1009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single-unit</a:t>
            </a:r>
          </a:p>
        </p:txBody>
      </p:sp>
      <p:sp>
        <p:nvSpPr>
          <p:cNvPr id="37" name="Straight Connector 36">
            <a:extLst>
              <a:ext uri="{FF2B5EF4-FFF2-40B4-BE49-F238E27FC236}">
                <a16:creationId xmlns:a16="http://schemas.microsoft.com/office/drawing/2014/main" id="{B96279D9-9C45-40E7-A46F-0D548DE2CB78}"/>
              </a:ext>
            </a:extLst>
          </p:cNvPr>
          <p:cNvSpPr>
            <a:spLocks noGrp="1"/>
          </p:cNvSpPr>
          <p:nvPr/>
        </p:nvSpPr>
        <p:spPr>
          <a:xfrm>
            <a:off x="6905625" y="5467350"/>
            <a:ext cx="4143375" cy="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traight Connector 37">
            <a:extLst>
              <a:ext uri="{FF2B5EF4-FFF2-40B4-BE49-F238E27FC236}">
                <a16:creationId xmlns:a16="http://schemas.microsoft.com/office/drawing/2014/main" id="{F5079BAB-EF8F-47CB-B089-E4223887BA01}"/>
              </a:ext>
            </a:extLst>
          </p:cNvPr>
          <p:cNvSpPr>
            <a:spLocks noGrp="1"/>
          </p:cNvSpPr>
          <p:nvPr/>
        </p:nvSpPr>
        <p:spPr>
          <a:xfrm>
            <a:off x="8905875" y="5095875"/>
            <a:ext cx="0" cy="74295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traight Connector 38">
            <a:extLst>
              <a:ext uri="{FF2B5EF4-FFF2-40B4-BE49-F238E27FC236}">
                <a16:creationId xmlns:a16="http://schemas.microsoft.com/office/drawing/2014/main" id="{52E306C2-4A64-481A-9844-2ACCB5B136B6}"/>
              </a:ext>
            </a:extLst>
          </p:cNvPr>
          <p:cNvSpPr>
            <a:spLocks noGrp="1"/>
          </p:cNvSpPr>
          <p:nvPr/>
        </p:nvSpPr>
        <p:spPr>
          <a:xfrm>
            <a:off x="6905625" y="5467350"/>
            <a:ext cx="428625" cy="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E983F667-4A2F-4B4D-B32D-EB5803565E82}"/>
              </a:ext>
            </a:extLst>
          </p:cNvPr>
          <p:cNvSpPr>
            <a:spLocks noGrp="1"/>
          </p:cNvSpPr>
          <p:nvPr/>
        </p:nvSpPr>
        <p:spPr>
          <a:xfrm flipV="1">
            <a:off x="7334250" y="5419725"/>
            <a:ext cx="304800" cy="4762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traight Connector 40">
            <a:extLst>
              <a:ext uri="{FF2B5EF4-FFF2-40B4-BE49-F238E27FC236}">
                <a16:creationId xmlns:a16="http://schemas.microsoft.com/office/drawing/2014/main" id="{18992770-29E0-4D11-B081-E6340B42BC81}"/>
              </a:ext>
            </a:extLst>
          </p:cNvPr>
          <p:cNvSpPr>
            <a:spLocks noGrp="1"/>
          </p:cNvSpPr>
          <p:nvPr/>
        </p:nvSpPr>
        <p:spPr>
          <a:xfrm>
            <a:off x="7639050" y="5419725"/>
            <a:ext cx="285750" cy="11430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01ACF21C-02FD-4B3F-82D7-F5792DDE178F}"/>
              </a:ext>
            </a:extLst>
          </p:cNvPr>
          <p:cNvSpPr>
            <a:spLocks noGrp="1"/>
          </p:cNvSpPr>
          <p:nvPr/>
        </p:nvSpPr>
        <p:spPr>
          <a:xfrm flipV="1">
            <a:off x="7924800" y="5334000"/>
            <a:ext cx="304800" cy="20002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traight Connector 42">
            <a:extLst>
              <a:ext uri="{FF2B5EF4-FFF2-40B4-BE49-F238E27FC236}">
                <a16:creationId xmlns:a16="http://schemas.microsoft.com/office/drawing/2014/main" id="{E41AFAD8-DA63-4338-B400-311350AF9B8A}"/>
              </a:ext>
            </a:extLst>
          </p:cNvPr>
          <p:cNvSpPr>
            <a:spLocks noGrp="1"/>
          </p:cNvSpPr>
          <p:nvPr/>
        </p:nvSpPr>
        <p:spPr>
          <a:xfrm>
            <a:off x="8229600" y="5334000"/>
            <a:ext cx="314325" cy="41910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traight Connector 43">
            <a:extLst>
              <a:ext uri="{FF2B5EF4-FFF2-40B4-BE49-F238E27FC236}">
                <a16:creationId xmlns:a16="http://schemas.microsoft.com/office/drawing/2014/main" id="{8E270039-C83B-43E2-BEDA-71CBBE6C8069}"/>
              </a:ext>
            </a:extLst>
          </p:cNvPr>
          <p:cNvSpPr>
            <a:spLocks noGrp="1"/>
          </p:cNvSpPr>
          <p:nvPr/>
        </p:nvSpPr>
        <p:spPr>
          <a:xfrm flipV="1">
            <a:off x="8543925" y="5010150"/>
            <a:ext cx="314325" cy="74295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traight Connector 44">
            <a:extLst>
              <a:ext uri="{FF2B5EF4-FFF2-40B4-BE49-F238E27FC236}">
                <a16:creationId xmlns:a16="http://schemas.microsoft.com/office/drawing/2014/main" id="{585EE2A8-FB1A-44CB-AB1D-3051B54BAEAB}"/>
              </a:ext>
            </a:extLst>
          </p:cNvPr>
          <p:cNvSpPr>
            <a:spLocks noGrp="1"/>
          </p:cNvSpPr>
          <p:nvPr/>
        </p:nvSpPr>
        <p:spPr>
          <a:xfrm>
            <a:off x="8858250" y="5010150"/>
            <a:ext cx="304800" cy="63817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traight Connector 45">
            <a:extLst>
              <a:ext uri="{FF2B5EF4-FFF2-40B4-BE49-F238E27FC236}">
                <a16:creationId xmlns:a16="http://schemas.microsoft.com/office/drawing/2014/main" id="{FA0DDC97-51BF-4E81-A0BA-8B5F394394E5}"/>
              </a:ext>
            </a:extLst>
          </p:cNvPr>
          <p:cNvSpPr>
            <a:spLocks noGrp="1"/>
          </p:cNvSpPr>
          <p:nvPr/>
        </p:nvSpPr>
        <p:spPr>
          <a:xfrm flipV="1">
            <a:off x="9163050" y="5286375"/>
            <a:ext cx="314325" cy="36195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traight Connector 46">
            <a:extLst>
              <a:ext uri="{FF2B5EF4-FFF2-40B4-BE49-F238E27FC236}">
                <a16:creationId xmlns:a16="http://schemas.microsoft.com/office/drawing/2014/main" id="{081E62F5-3B7A-4FAF-B677-ABDFDE58EF2C}"/>
              </a:ext>
            </a:extLst>
          </p:cNvPr>
          <p:cNvSpPr>
            <a:spLocks noGrp="1"/>
          </p:cNvSpPr>
          <p:nvPr/>
        </p:nvSpPr>
        <p:spPr>
          <a:xfrm>
            <a:off x="9477375" y="5286375"/>
            <a:ext cx="333375" cy="18097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traight Connector 47">
            <a:extLst>
              <a:ext uri="{FF2B5EF4-FFF2-40B4-BE49-F238E27FC236}">
                <a16:creationId xmlns:a16="http://schemas.microsoft.com/office/drawing/2014/main" id="{C728B6D9-C85D-4E32-8EC2-D9D81074A0C5}"/>
              </a:ext>
            </a:extLst>
          </p:cNvPr>
          <p:cNvSpPr>
            <a:spLocks noGrp="1"/>
          </p:cNvSpPr>
          <p:nvPr/>
        </p:nvSpPr>
        <p:spPr>
          <a:xfrm>
            <a:off x="9810750" y="5467350"/>
            <a:ext cx="1238250" cy="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E8D59DC-B014-4F50-B74F-B9229CCE4858}"/>
              </a:ext>
            </a:extLst>
          </p:cNvPr>
          <p:cNvSpPr>
            <a:spLocks noGrp="1"/>
          </p:cNvSpPr>
          <p:nvPr/>
        </p:nvSpPr>
        <p:spPr>
          <a:xfrm>
            <a:off x="8696325" y="5867400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event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16D29C1-41BF-41FB-ABEF-ECBBA88FE900}"/>
              </a:ext>
            </a:extLst>
          </p:cNvPr>
          <p:cNvSpPr>
            <a:spLocks noGrp="1"/>
          </p:cNvSpPr>
          <p:nvPr/>
        </p:nvSpPr>
        <p:spPr>
          <a:xfrm>
            <a:off x="8639175" y="6038850"/>
            <a:ext cx="2409825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event-locked average (illustrative)</a:t>
            </a:r>
          </a:p>
        </p:txBody>
      </p:sp>
    </p:spTree>
    <p:extLst>
      <p:ext uri="{BB962C8B-B14F-4D97-AF65-F5344CB8AC3E}">
        <p14:creationId xmlns:p14="http://schemas.microsoft.com/office/powerpoint/2010/main" val="128912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-7-Title">
            <a:extLst>
              <a:ext uri="{FF2B5EF4-FFF2-40B4-BE49-F238E27FC236}">
                <a16:creationId xmlns:a16="http://schemas.microsoft.com/office/drawing/2014/main" id="{A01BB1F9-CBA2-4B84-9C99-E729842051E7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Electrical recording setups</a:t>
            </a:r>
          </a:p>
        </p:txBody>
      </p:sp>
      <p:sp>
        <p:nvSpPr>
          <p:cNvPr id="2" name="Slide-7-Framework-METHOD">
            <a:extLst>
              <a:ext uri="{FF2B5EF4-FFF2-40B4-BE49-F238E27FC236}">
                <a16:creationId xmlns:a16="http://schemas.microsoft.com/office/drawing/2014/main" id="{FCEBAC01-26FD-4A27-B60D-4E28D778881D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7-Framework-ANALYSIS">
            <a:extLst>
              <a:ext uri="{FF2B5EF4-FFF2-40B4-BE49-F238E27FC236}">
                <a16:creationId xmlns:a16="http://schemas.microsoft.com/office/drawing/2014/main" id="{BB0951BD-EED6-4D52-BD2E-E890586F732C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7-Framework-WARRANT">
            <a:extLst>
              <a:ext uri="{FF2B5EF4-FFF2-40B4-BE49-F238E27FC236}">
                <a16:creationId xmlns:a16="http://schemas.microsoft.com/office/drawing/2014/main" id="{BECB14E5-BBE0-428E-B30A-0327F5923191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7-Number">
            <a:extLst>
              <a:ext uri="{FF2B5EF4-FFF2-40B4-BE49-F238E27FC236}">
                <a16:creationId xmlns:a16="http://schemas.microsoft.com/office/drawing/2014/main" id="{43DAAF84-48F6-4D2E-AA68-E53B19BBAD46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7</a:t>
            </a:r>
          </a:p>
        </p:txBody>
      </p:sp>
      <p:sp>
        <p:nvSpPr>
          <p:cNvPr id="6" name="Setup-label-EEG">
            <a:extLst>
              <a:ext uri="{FF2B5EF4-FFF2-40B4-BE49-F238E27FC236}">
                <a16:creationId xmlns:a16="http://schemas.microsoft.com/office/drawing/2014/main" id="{7225A832-C942-404B-B5D1-C1CEF2084CAD}"/>
              </a:ext>
            </a:extLst>
          </p:cNvPr>
          <p:cNvSpPr>
            <a:spLocks noGrp="1"/>
          </p:cNvSpPr>
          <p:nvPr/>
        </p:nvSpPr>
        <p:spPr>
          <a:xfrm>
            <a:off x="571500" y="1295400"/>
            <a:ext cx="490537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EEG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rcRect t="39839" b="39839"/>
          <a:stretch>
            <a:fillRect/>
          </a:stretch>
        </p:blipFill>
        <p:spPr>
          <a:xfrm>
            <a:off x="571500" y="1581150"/>
            <a:ext cx="4905375" cy="1600200"/>
          </a:xfrm>
          <a:prstGeom prst="rect">
            <a:avLst/>
          </a:prstGeom>
        </p:spPr>
      </p:pic>
      <p:sp>
        <p:nvSpPr>
          <p:cNvPr id="8" name="Setup-detail-EEG">
            <a:extLst>
              <a:ext uri="{FF2B5EF4-FFF2-40B4-BE49-F238E27FC236}">
                <a16:creationId xmlns:a16="http://schemas.microsoft.com/office/drawing/2014/main" id="{AB777057-752C-449F-AD59-33F47F78B7F0}"/>
              </a:ext>
            </a:extLst>
          </p:cNvPr>
          <p:cNvSpPr>
            <a:spLocks noGrp="1"/>
          </p:cNvSpPr>
          <p:nvPr/>
        </p:nvSpPr>
        <p:spPr>
          <a:xfrm>
            <a:off x="571500" y="3248025"/>
            <a:ext cx="4905375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Electrodes on the scalp</a:t>
            </a:r>
          </a:p>
        </p:txBody>
      </p:sp>
      <p:sp>
        <p:nvSpPr>
          <p:cNvPr id="9" name="Setup-label-MEG">
            <a:extLst>
              <a:ext uri="{FF2B5EF4-FFF2-40B4-BE49-F238E27FC236}">
                <a16:creationId xmlns:a16="http://schemas.microsoft.com/office/drawing/2014/main" id="{8D2E4531-FFDC-4287-B372-B81E6C1FC764}"/>
              </a:ext>
            </a:extLst>
          </p:cNvPr>
          <p:cNvSpPr>
            <a:spLocks noGrp="1"/>
          </p:cNvSpPr>
          <p:nvPr/>
        </p:nvSpPr>
        <p:spPr>
          <a:xfrm>
            <a:off x="6705600" y="1295400"/>
            <a:ext cx="490537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MEG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rcRect t="29826" b="29826"/>
          <a:stretch>
            <a:fillRect/>
          </a:stretch>
        </p:blipFill>
        <p:spPr>
          <a:xfrm>
            <a:off x="6705600" y="1581150"/>
            <a:ext cx="4905375" cy="1600200"/>
          </a:xfrm>
          <a:prstGeom prst="rect">
            <a:avLst/>
          </a:prstGeom>
        </p:spPr>
      </p:pic>
      <p:sp>
        <p:nvSpPr>
          <p:cNvPr id="11" name="Setup-detail-MEG">
            <a:extLst>
              <a:ext uri="{FF2B5EF4-FFF2-40B4-BE49-F238E27FC236}">
                <a16:creationId xmlns:a16="http://schemas.microsoft.com/office/drawing/2014/main" id="{880E1230-70FF-4435-AF98-92ADF1C68BBF}"/>
              </a:ext>
            </a:extLst>
          </p:cNvPr>
          <p:cNvSpPr>
            <a:spLocks noGrp="1"/>
          </p:cNvSpPr>
          <p:nvPr/>
        </p:nvSpPr>
        <p:spPr>
          <a:xfrm>
            <a:off x="6705600" y="3248025"/>
            <a:ext cx="4905375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Helmet-shaped magnetic sensors</a:t>
            </a:r>
          </a:p>
        </p:txBody>
      </p:sp>
      <p:sp>
        <p:nvSpPr>
          <p:cNvPr id="12" name="Setup-label-SINGLE-UNIT">
            <a:extLst>
              <a:ext uri="{FF2B5EF4-FFF2-40B4-BE49-F238E27FC236}">
                <a16:creationId xmlns:a16="http://schemas.microsoft.com/office/drawing/2014/main" id="{CAF10019-BA0D-4C37-9552-6DB930A63AF7}"/>
              </a:ext>
            </a:extLst>
          </p:cNvPr>
          <p:cNvSpPr>
            <a:spLocks noGrp="1"/>
          </p:cNvSpPr>
          <p:nvPr/>
        </p:nvSpPr>
        <p:spPr>
          <a:xfrm>
            <a:off x="571500" y="3762375"/>
            <a:ext cx="490537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SINGLE-UNIT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rcRect t="25013" b="25013"/>
          <a:stretch>
            <a:fillRect/>
          </a:stretch>
        </p:blipFill>
        <p:spPr>
          <a:xfrm>
            <a:off x="571500" y="4048125"/>
            <a:ext cx="4905375" cy="1600200"/>
          </a:xfrm>
          <a:prstGeom prst="rect">
            <a:avLst/>
          </a:prstGeom>
        </p:spPr>
      </p:pic>
      <p:sp>
        <p:nvSpPr>
          <p:cNvPr id="14" name="Setup-detail-SINGLE-UNIT">
            <a:extLst>
              <a:ext uri="{FF2B5EF4-FFF2-40B4-BE49-F238E27FC236}">
                <a16:creationId xmlns:a16="http://schemas.microsoft.com/office/drawing/2014/main" id="{9B746DC5-E9CF-47DB-8AE3-AFC684BD7353}"/>
              </a:ext>
            </a:extLst>
          </p:cNvPr>
          <p:cNvSpPr>
            <a:spLocks noGrp="1"/>
          </p:cNvSpPr>
          <p:nvPr/>
        </p:nvSpPr>
        <p:spPr>
          <a:xfrm>
            <a:off x="571500" y="5715000"/>
            <a:ext cx="4905375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Fine probes sample spikes from selected neurons</a:t>
            </a:r>
          </a:p>
        </p:txBody>
      </p:sp>
      <p:sp>
        <p:nvSpPr>
          <p:cNvPr id="15" name="Setup-label-ECoG">
            <a:extLst>
              <a:ext uri="{FF2B5EF4-FFF2-40B4-BE49-F238E27FC236}">
                <a16:creationId xmlns:a16="http://schemas.microsoft.com/office/drawing/2014/main" id="{C752A374-F4D0-43C0-9512-1BBBAE9A6014}"/>
              </a:ext>
            </a:extLst>
          </p:cNvPr>
          <p:cNvSpPr>
            <a:spLocks noGrp="1"/>
          </p:cNvSpPr>
          <p:nvPr/>
        </p:nvSpPr>
        <p:spPr>
          <a:xfrm>
            <a:off x="6705600" y="3762375"/>
            <a:ext cx="490537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ECoG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rcRect t="31959" b="31959"/>
          <a:stretch>
            <a:fillRect/>
          </a:stretch>
        </p:blipFill>
        <p:spPr>
          <a:xfrm>
            <a:off x="6705600" y="4048125"/>
            <a:ext cx="4905375" cy="1600200"/>
          </a:xfrm>
          <a:prstGeom prst="rect">
            <a:avLst/>
          </a:prstGeom>
        </p:spPr>
      </p:pic>
      <p:sp>
        <p:nvSpPr>
          <p:cNvPr id="17" name="Setup-detail-ECoG">
            <a:extLst>
              <a:ext uri="{FF2B5EF4-FFF2-40B4-BE49-F238E27FC236}">
                <a16:creationId xmlns:a16="http://schemas.microsoft.com/office/drawing/2014/main" id="{E42D151A-37EF-4140-A0ED-1DECC7293F9A}"/>
              </a:ext>
            </a:extLst>
          </p:cNvPr>
          <p:cNvSpPr>
            <a:spLocks noGrp="1"/>
          </p:cNvSpPr>
          <p:nvPr/>
        </p:nvSpPr>
        <p:spPr>
          <a:xfrm>
            <a:off x="6705600" y="5715000"/>
            <a:ext cx="4905375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An electrode grid rests on the cortical surface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8598E198-5AD2-4F57-9029-B5C4B97DF8F8}"/>
              </a:ext>
            </a:extLst>
          </p:cNvPr>
          <p:cNvSpPr>
            <a:spLocks noGrp="1"/>
          </p:cNvSpPr>
          <p:nvPr/>
        </p:nvSpPr>
        <p:spPr>
          <a:xfrm>
            <a:off x="6086475" y="1314450"/>
            <a:ext cx="0" cy="478155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  <p:bldP spid="8" grpId="0"/>
      <p:bldP spid="9" grpId="0"/>
      <p:bldP spid="28" grpId="0"/>
      <p:bldP spid="11" grpId="0"/>
      <p:bldP spid="12" grpId="0"/>
      <p:bldP spid="31" grpId="0"/>
      <p:bldP spid="14" grpId="0"/>
      <p:bldP spid="15" grpId="0"/>
      <p:bldP spid="3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-8-Title">
            <a:extLst>
              <a:ext uri="{FF2B5EF4-FFF2-40B4-BE49-F238E27FC236}">
                <a16:creationId xmlns:a16="http://schemas.microsoft.com/office/drawing/2014/main" id="{C5B38C63-FFB1-4D96-9D63-253453E115CE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PET and fMRI detect physiology associated with neural activity</a:t>
            </a:r>
          </a:p>
        </p:txBody>
      </p:sp>
      <p:sp>
        <p:nvSpPr>
          <p:cNvPr id="2" name="Slide-8-Framework-METHOD">
            <a:extLst>
              <a:ext uri="{FF2B5EF4-FFF2-40B4-BE49-F238E27FC236}">
                <a16:creationId xmlns:a16="http://schemas.microsoft.com/office/drawing/2014/main" id="{6C002F9A-296F-4600-AF91-570DED63D965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8-Framework-ANALYSIS">
            <a:extLst>
              <a:ext uri="{FF2B5EF4-FFF2-40B4-BE49-F238E27FC236}">
                <a16:creationId xmlns:a16="http://schemas.microsoft.com/office/drawing/2014/main" id="{FF0C1F6C-2815-48AA-8645-BFD34D1C9446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8-Framework-WARRANT">
            <a:extLst>
              <a:ext uri="{FF2B5EF4-FFF2-40B4-BE49-F238E27FC236}">
                <a16:creationId xmlns:a16="http://schemas.microsoft.com/office/drawing/2014/main" id="{815E53B5-C83A-4529-9512-0E226F394C60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8-Number">
            <a:extLst>
              <a:ext uri="{FF2B5EF4-FFF2-40B4-BE49-F238E27FC236}">
                <a16:creationId xmlns:a16="http://schemas.microsoft.com/office/drawing/2014/main" id="{61510F19-7281-46A3-A48F-E5E6746F279A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BEFCB8-9591-4C76-BF4D-6261CC78E6AC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4667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PET ACTIVATION IMAGING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36250A-6F38-4276-8B31-C4659FD4C468}"/>
              </a:ext>
            </a:extLst>
          </p:cNvPr>
          <p:cNvSpPr>
            <a:spLocks noGrp="1"/>
          </p:cNvSpPr>
          <p:nvPr/>
        </p:nvSpPr>
        <p:spPr>
          <a:xfrm>
            <a:off x="6534150" y="1352550"/>
            <a:ext cx="4667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BOLD fMRI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45384" y="1733550"/>
            <a:ext cx="2262358" cy="26955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124700" y="1864043"/>
            <a:ext cx="3381375" cy="2434590"/>
          </a:xfrm>
          <a:prstGeom prst="rect">
            <a:avLst/>
          </a:prstGeom>
        </p:spPr>
      </p:pic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900610BD-0096-4098-8A30-FE1EAC356709}"/>
              </a:ext>
            </a:extLst>
          </p:cNvPr>
          <p:cNvSpPr>
            <a:spLocks noGrp="1"/>
          </p:cNvSpPr>
          <p:nvPr/>
        </p:nvSpPr>
        <p:spPr>
          <a:xfrm>
            <a:off x="6096000" y="1323975"/>
            <a:ext cx="0" cy="4238625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ED980B-D4F1-436B-8E62-BE35B7450F63}"/>
              </a:ext>
            </a:extLst>
          </p:cNvPr>
          <p:cNvSpPr>
            <a:spLocks noGrp="1"/>
          </p:cNvSpPr>
          <p:nvPr/>
        </p:nvSpPr>
        <p:spPr>
          <a:xfrm>
            <a:off x="609600" y="4600575"/>
            <a:ext cx="48101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Radioactive tracer</a:t>
            </a:r>
          </a:p>
          <a:p>
            <a:pPr algn="l">
              <a:lnSpc>
                <a:spcPct val="108000"/>
              </a:lnSpc>
              <a:buNone/>
              <a:def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Signal accumulates over about a minute</a:t>
            </a:r>
          </a:p>
          <a:p>
            <a:pPr algn="l">
              <a:lnSpc>
                <a:spcPct val="108000"/>
              </a:lnSpc>
              <a:buNone/>
              <a:def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Practical localization around a centimeter in the assigned example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414C55-897D-4731-BD63-6670A5534037}"/>
              </a:ext>
            </a:extLst>
          </p:cNvPr>
          <p:cNvSpPr>
            <a:spLocks noGrp="1"/>
          </p:cNvSpPr>
          <p:nvPr/>
        </p:nvSpPr>
        <p:spPr>
          <a:xfrm>
            <a:off x="6534150" y="4600575"/>
            <a:ext cx="48101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Endogenous MR contrast</a:t>
            </a:r>
          </a:p>
          <a:p>
            <a:pPr algn="l">
              <a:lnSpc>
                <a:spcPct val="108000"/>
              </a:lnSpc>
              <a:buNone/>
              <a:def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Signal is related to blood oxygenation</a:t>
            </a:r>
          </a:p>
          <a:p>
            <a:pPr algn="l">
              <a:lnSpc>
                <a:spcPct val="108000"/>
              </a:lnSpc>
              <a:buNone/>
              <a:def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Several-millimeter localization; response unfolds over seconds</a:t>
            </a:r>
          </a:p>
        </p:txBody>
      </p:sp>
    </p:spTree>
    <p:extLst>
      <p:ext uri="{BB962C8B-B14F-4D97-AF65-F5344CB8AC3E}">
        <p14:creationId xmlns:p14="http://schemas.microsoft.com/office/powerpoint/2010/main" val="103497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0" grpId="0"/>
      <p:bldP spid="21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-9-Title">
            <a:extLst>
              <a:ext uri="{FF2B5EF4-FFF2-40B4-BE49-F238E27FC236}">
                <a16:creationId xmlns:a16="http://schemas.microsoft.com/office/drawing/2014/main" id="{D1F01B98-082B-43A4-95C5-189A8764DFB9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BOLD is a delayed neurovascular signal</a:t>
            </a:r>
          </a:p>
        </p:txBody>
      </p:sp>
      <p:sp>
        <p:nvSpPr>
          <p:cNvPr id="2" name="Slide-9-Framework-METHOD">
            <a:extLst>
              <a:ext uri="{FF2B5EF4-FFF2-40B4-BE49-F238E27FC236}">
                <a16:creationId xmlns:a16="http://schemas.microsoft.com/office/drawing/2014/main" id="{90C66F04-C9DE-42D9-970F-C4D1E754E938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9-Framework-ANALYSIS">
            <a:extLst>
              <a:ext uri="{FF2B5EF4-FFF2-40B4-BE49-F238E27FC236}">
                <a16:creationId xmlns:a16="http://schemas.microsoft.com/office/drawing/2014/main" id="{12D84084-13C8-4238-9458-ECDDF5EE52D6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9-Framework-WARRANT">
            <a:extLst>
              <a:ext uri="{FF2B5EF4-FFF2-40B4-BE49-F238E27FC236}">
                <a16:creationId xmlns:a16="http://schemas.microsoft.com/office/drawing/2014/main" id="{7F5A0C33-99D4-4512-8527-8F6CCE73EDC0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9-Number">
            <a:extLst>
              <a:ext uri="{FF2B5EF4-FFF2-40B4-BE49-F238E27FC236}">
                <a16:creationId xmlns:a16="http://schemas.microsoft.com/office/drawing/2014/main" id="{8DC01462-F3CC-48D1-811F-5F26441EC002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8341D8-27F0-499D-A9F9-E305641C54A3}"/>
              </a:ext>
            </a:extLst>
          </p:cNvPr>
          <p:cNvSpPr>
            <a:spLocks noGrp="1"/>
          </p:cNvSpPr>
          <p:nvPr/>
        </p:nvSpPr>
        <p:spPr>
          <a:xfrm>
            <a:off x="6553200" y="1362075"/>
            <a:ext cx="490537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ILLUSTRATIVE HEMODYNAMIC RESPONSE</a:t>
            </a:r>
          </a:p>
        </p:txBody>
      </p:sp>
      <p:sp>
        <p:nvSpPr>
          <p:cNvPr id="7" name="Illustrative-BOLD-chart-background">
            <a:extLst>
              <a:ext uri="{FF2B5EF4-FFF2-40B4-BE49-F238E27FC236}">
                <a16:creationId xmlns:a16="http://schemas.microsoft.com/office/drawing/2014/main" id="{31DB024B-9546-42EF-BC0B-267832921ACC}"/>
              </a:ext>
            </a:extLst>
          </p:cNvPr>
          <p:cNvSpPr>
            <a:spLocks noGrp="1"/>
          </p:cNvSpPr>
          <p:nvPr/>
        </p:nvSpPr>
        <p:spPr>
          <a:xfrm>
            <a:off x="6581775" y="1714500"/>
            <a:ext cx="4705350" cy="3105150"/>
          </a:xfrm>
          <a:prstGeom prst="rect">
            <a:avLst/>
          </a:prstGeom>
          <a:solidFill>
            <a:srgbClr val="F4F4F2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8459F4-8D17-432E-9FB5-1566FD73BEDE}"/>
              </a:ext>
            </a:extLst>
          </p:cNvPr>
          <p:cNvSpPr>
            <a:spLocks noGrp="1"/>
          </p:cNvSpPr>
          <p:nvPr/>
        </p:nvSpPr>
        <p:spPr>
          <a:xfrm>
            <a:off x="6819900" y="1885950"/>
            <a:ext cx="1619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relative MR signal</a:t>
            </a:r>
          </a:p>
        </p:txBody>
      </p:sp>
      <p:sp>
        <p:nvSpPr>
          <p:cNvPr id="9" name="BOLD-y-axis">
            <a:extLst>
              <a:ext uri="{FF2B5EF4-FFF2-40B4-BE49-F238E27FC236}">
                <a16:creationId xmlns:a16="http://schemas.microsoft.com/office/drawing/2014/main" id="{362037DB-3CAD-40A6-A31F-1AC7CDB15D10}"/>
              </a:ext>
            </a:extLst>
          </p:cNvPr>
          <p:cNvSpPr>
            <a:spLocks noGrp="1"/>
          </p:cNvSpPr>
          <p:nvPr/>
        </p:nvSpPr>
        <p:spPr>
          <a:xfrm>
            <a:off x="7010400" y="2209800"/>
            <a:ext cx="0" cy="2152650"/>
          </a:xfrm>
          <a:prstGeom prst="line">
            <a:avLst/>
          </a:prstGeom>
          <a:noFill/>
          <a:ln w="1143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BOLD-x-axis">
            <a:extLst>
              <a:ext uri="{FF2B5EF4-FFF2-40B4-BE49-F238E27FC236}">
                <a16:creationId xmlns:a16="http://schemas.microsoft.com/office/drawing/2014/main" id="{22D6677A-EE19-41D1-8821-E220F2983058}"/>
              </a:ext>
            </a:extLst>
          </p:cNvPr>
          <p:cNvSpPr>
            <a:spLocks noGrp="1"/>
          </p:cNvSpPr>
          <p:nvPr/>
        </p:nvSpPr>
        <p:spPr>
          <a:xfrm>
            <a:off x="7010400" y="4048125"/>
            <a:ext cx="3867150" cy="0"/>
          </a:xfrm>
          <a:prstGeom prst="line">
            <a:avLst/>
          </a:prstGeom>
          <a:noFill/>
          <a:ln w="1143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7D6D052C-2088-4025-866E-6379ED29177C}"/>
              </a:ext>
            </a:extLst>
          </p:cNvPr>
          <p:cNvSpPr>
            <a:spLocks noGrp="1"/>
          </p:cNvSpPr>
          <p:nvPr/>
        </p:nvSpPr>
        <p:spPr>
          <a:xfrm>
            <a:off x="7010400" y="4048125"/>
            <a:ext cx="0" cy="66675"/>
          </a:xfrm>
          <a:prstGeom prst="line">
            <a:avLst/>
          </a:prstGeom>
          <a:noFill/>
          <a:ln w="9525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717B47-C1FA-4A8D-BF4A-780D70AED3C8}"/>
              </a:ext>
            </a:extLst>
          </p:cNvPr>
          <p:cNvSpPr>
            <a:spLocks noGrp="1"/>
          </p:cNvSpPr>
          <p:nvPr/>
        </p:nvSpPr>
        <p:spPr>
          <a:xfrm>
            <a:off x="6858000" y="4162425"/>
            <a:ext cx="3048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0</a:t>
            </a: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7767E551-F950-4BA8-BA88-C79B220E96B9}"/>
              </a:ext>
            </a:extLst>
          </p:cNvPr>
          <p:cNvSpPr>
            <a:spLocks noGrp="1"/>
          </p:cNvSpPr>
          <p:nvPr/>
        </p:nvSpPr>
        <p:spPr>
          <a:xfrm>
            <a:off x="7977188" y="4048125"/>
            <a:ext cx="0" cy="66675"/>
          </a:xfrm>
          <a:prstGeom prst="line">
            <a:avLst/>
          </a:prstGeom>
          <a:noFill/>
          <a:ln w="9525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A74F2C-9C83-4DA9-B4FD-F6B86E048B44}"/>
              </a:ext>
            </a:extLst>
          </p:cNvPr>
          <p:cNvSpPr>
            <a:spLocks noGrp="1"/>
          </p:cNvSpPr>
          <p:nvPr/>
        </p:nvSpPr>
        <p:spPr>
          <a:xfrm>
            <a:off x="7824788" y="4162425"/>
            <a:ext cx="3048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2630A3D6-13D4-43B2-B8D0-67C88BDAED74}"/>
              </a:ext>
            </a:extLst>
          </p:cNvPr>
          <p:cNvSpPr>
            <a:spLocks noGrp="1"/>
          </p:cNvSpPr>
          <p:nvPr/>
        </p:nvSpPr>
        <p:spPr>
          <a:xfrm>
            <a:off x="8943975" y="4048125"/>
            <a:ext cx="0" cy="66675"/>
          </a:xfrm>
          <a:prstGeom prst="line">
            <a:avLst/>
          </a:prstGeom>
          <a:noFill/>
          <a:ln w="9525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435284-7C05-4C14-80CE-971B16B92D80}"/>
              </a:ext>
            </a:extLst>
          </p:cNvPr>
          <p:cNvSpPr>
            <a:spLocks noGrp="1"/>
          </p:cNvSpPr>
          <p:nvPr/>
        </p:nvSpPr>
        <p:spPr>
          <a:xfrm>
            <a:off x="8791575" y="4162425"/>
            <a:ext cx="3048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40EC493E-AB95-40D2-8BBC-93E216607022}"/>
              </a:ext>
            </a:extLst>
          </p:cNvPr>
          <p:cNvSpPr>
            <a:spLocks noGrp="1"/>
          </p:cNvSpPr>
          <p:nvPr/>
        </p:nvSpPr>
        <p:spPr>
          <a:xfrm>
            <a:off x="9910763" y="4048125"/>
            <a:ext cx="0" cy="66675"/>
          </a:xfrm>
          <a:prstGeom prst="line">
            <a:avLst/>
          </a:prstGeom>
          <a:noFill/>
          <a:ln w="9525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776128-EF41-4C25-BD74-E60315B48E9B}"/>
              </a:ext>
            </a:extLst>
          </p:cNvPr>
          <p:cNvSpPr>
            <a:spLocks noGrp="1"/>
          </p:cNvSpPr>
          <p:nvPr/>
        </p:nvSpPr>
        <p:spPr>
          <a:xfrm>
            <a:off x="9758363" y="4162425"/>
            <a:ext cx="3048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7242CDD5-8774-42FC-9317-6E61FE3B1302}"/>
              </a:ext>
            </a:extLst>
          </p:cNvPr>
          <p:cNvSpPr>
            <a:spLocks noGrp="1"/>
          </p:cNvSpPr>
          <p:nvPr/>
        </p:nvSpPr>
        <p:spPr>
          <a:xfrm>
            <a:off x="10877550" y="4048125"/>
            <a:ext cx="0" cy="66675"/>
          </a:xfrm>
          <a:prstGeom prst="line">
            <a:avLst/>
          </a:prstGeom>
          <a:noFill/>
          <a:ln w="9525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8D57AC-4205-42C4-BE4A-44EB0CA18968}"/>
              </a:ext>
            </a:extLst>
          </p:cNvPr>
          <p:cNvSpPr>
            <a:spLocks noGrp="1"/>
          </p:cNvSpPr>
          <p:nvPr/>
        </p:nvSpPr>
        <p:spPr>
          <a:xfrm>
            <a:off x="10725150" y="4162425"/>
            <a:ext cx="3048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72B76E-80A0-4578-85FC-68349AC33340}"/>
              </a:ext>
            </a:extLst>
          </p:cNvPr>
          <p:cNvSpPr>
            <a:spLocks noGrp="1"/>
          </p:cNvSpPr>
          <p:nvPr/>
        </p:nvSpPr>
        <p:spPr>
          <a:xfrm>
            <a:off x="8324850" y="4476750"/>
            <a:ext cx="18288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1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time after event (s)</a:t>
            </a:r>
          </a:p>
        </p:txBody>
      </p:sp>
      <p:sp>
        <p:nvSpPr>
          <p:cNvPr id="22" name="Stimulus-onset-marker">
            <a:extLst>
              <a:ext uri="{FF2B5EF4-FFF2-40B4-BE49-F238E27FC236}">
                <a16:creationId xmlns:a16="http://schemas.microsoft.com/office/drawing/2014/main" id="{EAC2E7DE-3AC9-4AD9-A859-083134D1883D}"/>
              </a:ext>
            </a:extLst>
          </p:cNvPr>
          <p:cNvSpPr>
            <a:spLocks noGrp="1"/>
          </p:cNvSpPr>
          <p:nvPr/>
        </p:nvSpPr>
        <p:spPr>
          <a:xfrm>
            <a:off x="7010400" y="2400300"/>
            <a:ext cx="0" cy="1647825"/>
          </a:xfrm>
          <a:prstGeom prst="line">
            <a:avLst/>
          </a:prstGeom>
          <a:noFill/>
          <a:ln w="19050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8FF9F9-6DCE-4394-8B5F-E651E30C20D5}"/>
              </a:ext>
            </a:extLst>
          </p:cNvPr>
          <p:cNvSpPr>
            <a:spLocks noGrp="1"/>
          </p:cNvSpPr>
          <p:nvPr/>
        </p:nvSpPr>
        <p:spPr>
          <a:xfrm>
            <a:off x="6800850" y="2209800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rPr>
              <a:t>event</a:t>
            </a:r>
          </a:p>
        </p:txBody>
      </p:sp>
      <p:sp>
        <p:nvSpPr>
          <p:cNvPr id="24" name="BOLD-curve-1">
            <a:extLst>
              <a:ext uri="{FF2B5EF4-FFF2-40B4-BE49-F238E27FC236}">
                <a16:creationId xmlns:a16="http://schemas.microsoft.com/office/drawing/2014/main" id="{493B3C82-A822-4EF4-A8BF-E3C06A815631}"/>
              </a:ext>
            </a:extLst>
          </p:cNvPr>
          <p:cNvSpPr>
            <a:spLocks noGrp="1"/>
          </p:cNvSpPr>
          <p:nvPr/>
        </p:nvSpPr>
        <p:spPr>
          <a:xfrm flipV="1">
            <a:off x="7010400" y="4038600"/>
            <a:ext cx="190500" cy="9525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BOLD-curve-2">
            <a:extLst>
              <a:ext uri="{FF2B5EF4-FFF2-40B4-BE49-F238E27FC236}">
                <a16:creationId xmlns:a16="http://schemas.microsoft.com/office/drawing/2014/main" id="{E85A98EF-69EF-4066-9931-07095EE296EF}"/>
              </a:ext>
            </a:extLst>
          </p:cNvPr>
          <p:cNvSpPr>
            <a:spLocks noGrp="1"/>
          </p:cNvSpPr>
          <p:nvPr/>
        </p:nvSpPr>
        <p:spPr>
          <a:xfrm flipV="1">
            <a:off x="7200900" y="4010025"/>
            <a:ext cx="190500" cy="28575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BOLD-curve-3">
            <a:extLst>
              <a:ext uri="{FF2B5EF4-FFF2-40B4-BE49-F238E27FC236}">
                <a16:creationId xmlns:a16="http://schemas.microsoft.com/office/drawing/2014/main" id="{BD38F60E-FAE5-4BDD-8BA4-7B18842E20C3}"/>
              </a:ext>
            </a:extLst>
          </p:cNvPr>
          <p:cNvSpPr>
            <a:spLocks noGrp="1"/>
          </p:cNvSpPr>
          <p:nvPr/>
        </p:nvSpPr>
        <p:spPr>
          <a:xfrm flipV="1">
            <a:off x="7391400" y="3886200"/>
            <a:ext cx="200025" cy="123825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BOLD-curve-4">
            <a:extLst>
              <a:ext uri="{FF2B5EF4-FFF2-40B4-BE49-F238E27FC236}">
                <a16:creationId xmlns:a16="http://schemas.microsoft.com/office/drawing/2014/main" id="{3FFAA323-0454-444F-9855-061C86D28882}"/>
              </a:ext>
            </a:extLst>
          </p:cNvPr>
          <p:cNvSpPr>
            <a:spLocks noGrp="1"/>
          </p:cNvSpPr>
          <p:nvPr/>
        </p:nvSpPr>
        <p:spPr>
          <a:xfrm flipV="1">
            <a:off x="7591425" y="3571875"/>
            <a:ext cx="190500" cy="314325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BOLD-curve-5">
            <a:extLst>
              <a:ext uri="{FF2B5EF4-FFF2-40B4-BE49-F238E27FC236}">
                <a16:creationId xmlns:a16="http://schemas.microsoft.com/office/drawing/2014/main" id="{0C193192-239D-4DFE-94E6-A42C19C1576C}"/>
              </a:ext>
            </a:extLst>
          </p:cNvPr>
          <p:cNvSpPr>
            <a:spLocks noGrp="1"/>
          </p:cNvSpPr>
          <p:nvPr/>
        </p:nvSpPr>
        <p:spPr>
          <a:xfrm flipV="1">
            <a:off x="7781925" y="3133725"/>
            <a:ext cx="190500" cy="43815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BOLD-curve-6">
            <a:extLst>
              <a:ext uri="{FF2B5EF4-FFF2-40B4-BE49-F238E27FC236}">
                <a16:creationId xmlns:a16="http://schemas.microsoft.com/office/drawing/2014/main" id="{78EA4E0E-1F65-4962-8658-7B42A77C18BA}"/>
              </a:ext>
            </a:extLst>
          </p:cNvPr>
          <p:cNvSpPr>
            <a:spLocks noGrp="1"/>
          </p:cNvSpPr>
          <p:nvPr/>
        </p:nvSpPr>
        <p:spPr>
          <a:xfrm flipV="1">
            <a:off x="7972425" y="2705100"/>
            <a:ext cx="200025" cy="428625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BOLD-curve-7">
            <a:extLst>
              <a:ext uri="{FF2B5EF4-FFF2-40B4-BE49-F238E27FC236}">
                <a16:creationId xmlns:a16="http://schemas.microsoft.com/office/drawing/2014/main" id="{ED80F8FE-6846-4D68-B983-7F96F19BEABE}"/>
              </a:ext>
            </a:extLst>
          </p:cNvPr>
          <p:cNvSpPr>
            <a:spLocks noGrp="1"/>
          </p:cNvSpPr>
          <p:nvPr/>
        </p:nvSpPr>
        <p:spPr>
          <a:xfrm flipV="1">
            <a:off x="8172450" y="2400300"/>
            <a:ext cx="190500" cy="30480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BOLD-curve-8">
            <a:extLst>
              <a:ext uri="{FF2B5EF4-FFF2-40B4-BE49-F238E27FC236}">
                <a16:creationId xmlns:a16="http://schemas.microsoft.com/office/drawing/2014/main" id="{78C36164-2618-44FC-B86A-EA6039DADFFC}"/>
              </a:ext>
            </a:extLst>
          </p:cNvPr>
          <p:cNvSpPr>
            <a:spLocks noGrp="1"/>
          </p:cNvSpPr>
          <p:nvPr/>
        </p:nvSpPr>
        <p:spPr>
          <a:xfrm flipV="1">
            <a:off x="8362950" y="2324100"/>
            <a:ext cx="190500" cy="7620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BOLD-curve-9">
            <a:extLst>
              <a:ext uri="{FF2B5EF4-FFF2-40B4-BE49-F238E27FC236}">
                <a16:creationId xmlns:a16="http://schemas.microsoft.com/office/drawing/2014/main" id="{6476BC29-A84E-450C-B134-D6AE8BDC2B57}"/>
              </a:ext>
            </a:extLst>
          </p:cNvPr>
          <p:cNvSpPr>
            <a:spLocks noGrp="1"/>
          </p:cNvSpPr>
          <p:nvPr/>
        </p:nvSpPr>
        <p:spPr>
          <a:xfrm>
            <a:off x="8553450" y="2324100"/>
            <a:ext cx="200025" cy="13335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BOLD-curve-10">
            <a:extLst>
              <a:ext uri="{FF2B5EF4-FFF2-40B4-BE49-F238E27FC236}">
                <a16:creationId xmlns:a16="http://schemas.microsoft.com/office/drawing/2014/main" id="{4D822FA5-E780-4462-929D-1B93FF731EF3}"/>
              </a:ext>
            </a:extLst>
          </p:cNvPr>
          <p:cNvSpPr>
            <a:spLocks noGrp="1"/>
          </p:cNvSpPr>
          <p:nvPr/>
        </p:nvSpPr>
        <p:spPr>
          <a:xfrm>
            <a:off x="8753475" y="2457450"/>
            <a:ext cx="190500" cy="26670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BOLD-curve-11">
            <a:extLst>
              <a:ext uri="{FF2B5EF4-FFF2-40B4-BE49-F238E27FC236}">
                <a16:creationId xmlns:a16="http://schemas.microsoft.com/office/drawing/2014/main" id="{243682CB-18A1-4869-B8CA-CC11D6FBC56B}"/>
              </a:ext>
            </a:extLst>
          </p:cNvPr>
          <p:cNvSpPr>
            <a:spLocks noGrp="1"/>
          </p:cNvSpPr>
          <p:nvPr/>
        </p:nvSpPr>
        <p:spPr>
          <a:xfrm>
            <a:off x="8943975" y="2724150"/>
            <a:ext cx="190500" cy="34290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BOLD-curve-12">
            <a:extLst>
              <a:ext uri="{FF2B5EF4-FFF2-40B4-BE49-F238E27FC236}">
                <a16:creationId xmlns:a16="http://schemas.microsoft.com/office/drawing/2014/main" id="{042EB666-F298-4595-BA2A-FBB0038A8378}"/>
              </a:ext>
            </a:extLst>
          </p:cNvPr>
          <p:cNvSpPr>
            <a:spLocks noGrp="1"/>
          </p:cNvSpPr>
          <p:nvPr/>
        </p:nvSpPr>
        <p:spPr>
          <a:xfrm>
            <a:off x="9134475" y="3067050"/>
            <a:ext cx="200025" cy="34290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BOLD-curve-13">
            <a:extLst>
              <a:ext uri="{FF2B5EF4-FFF2-40B4-BE49-F238E27FC236}">
                <a16:creationId xmlns:a16="http://schemas.microsoft.com/office/drawing/2014/main" id="{9C4E324D-FE6F-453E-B705-EEC72364E61C}"/>
              </a:ext>
            </a:extLst>
          </p:cNvPr>
          <p:cNvSpPr>
            <a:spLocks noGrp="1"/>
          </p:cNvSpPr>
          <p:nvPr/>
        </p:nvSpPr>
        <p:spPr>
          <a:xfrm>
            <a:off x="9334500" y="3409950"/>
            <a:ext cx="190500" cy="295275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BOLD-curve-14">
            <a:extLst>
              <a:ext uri="{FF2B5EF4-FFF2-40B4-BE49-F238E27FC236}">
                <a16:creationId xmlns:a16="http://schemas.microsoft.com/office/drawing/2014/main" id="{EF472C5F-1107-4BB0-805C-1280772D28EC}"/>
              </a:ext>
            </a:extLst>
          </p:cNvPr>
          <p:cNvSpPr>
            <a:spLocks noGrp="1"/>
          </p:cNvSpPr>
          <p:nvPr/>
        </p:nvSpPr>
        <p:spPr>
          <a:xfrm>
            <a:off x="9525000" y="3705225"/>
            <a:ext cx="190500" cy="219075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BOLD-curve-15">
            <a:extLst>
              <a:ext uri="{FF2B5EF4-FFF2-40B4-BE49-F238E27FC236}">
                <a16:creationId xmlns:a16="http://schemas.microsoft.com/office/drawing/2014/main" id="{D0831DC6-CF96-4E6B-B8E6-8EDAF1563762}"/>
              </a:ext>
            </a:extLst>
          </p:cNvPr>
          <p:cNvSpPr>
            <a:spLocks noGrp="1"/>
          </p:cNvSpPr>
          <p:nvPr/>
        </p:nvSpPr>
        <p:spPr>
          <a:xfrm>
            <a:off x="9715500" y="3924300"/>
            <a:ext cx="200025" cy="15240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BOLD-curve-16">
            <a:extLst>
              <a:ext uri="{FF2B5EF4-FFF2-40B4-BE49-F238E27FC236}">
                <a16:creationId xmlns:a16="http://schemas.microsoft.com/office/drawing/2014/main" id="{F9D659C5-38F4-49D9-80CF-9CB73AF5A9D7}"/>
              </a:ext>
            </a:extLst>
          </p:cNvPr>
          <p:cNvSpPr>
            <a:spLocks noGrp="1"/>
          </p:cNvSpPr>
          <p:nvPr/>
        </p:nvSpPr>
        <p:spPr>
          <a:xfrm>
            <a:off x="9915525" y="4076700"/>
            <a:ext cx="190500" cy="11430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BOLD-curve-17">
            <a:extLst>
              <a:ext uri="{FF2B5EF4-FFF2-40B4-BE49-F238E27FC236}">
                <a16:creationId xmlns:a16="http://schemas.microsoft.com/office/drawing/2014/main" id="{D932EF03-9830-4AA5-BB4B-B36C9878A8B4}"/>
              </a:ext>
            </a:extLst>
          </p:cNvPr>
          <p:cNvSpPr>
            <a:spLocks noGrp="1"/>
          </p:cNvSpPr>
          <p:nvPr/>
        </p:nvSpPr>
        <p:spPr>
          <a:xfrm>
            <a:off x="10106025" y="4191000"/>
            <a:ext cx="190500" cy="5715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BOLD-curve-18">
            <a:extLst>
              <a:ext uri="{FF2B5EF4-FFF2-40B4-BE49-F238E27FC236}">
                <a16:creationId xmlns:a16="http://schemas.microsoft.com/office/drawing/2014/main" id="{81BC08AB-D751-43BA-96BD-5A8245CE556B}"/>
              </a:ext>
            </a:extLst>
          </p:cNvPr>
          <p:cNvSpPr>
            <a:spLocks noGrp="1"/>
          </p:cNvSpPr>
          <p:nvPr/>
        </p:nvSpPr>
        <p:spPr>
          <a:xfrm flipV="1">
            <a:off x="10296525" y="4200525"/>
            <a:ext cx="200025" cy="47625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BOLD-curve-19">
            <a:extLst>
              <a:ext uri="{FF2B5EF4-FFF2-40B4-BE49-F238E27FC236}">
                <a16:creationId xmlns:a16="http://schemas.microsoft.com/office/drawing/2014/main" id="{3FD70366-AF4D-447D-A564-F4A4FD66FCB7}"/>
              </a:ext>
            </a:extLst>
          </p:cNvPr>
          <p:cNvSpPr>
            <a:spLocks noGrp="1"/>
          </p:cNvSpPr>
          <p:nvPr/>
        </p:nvSpPr>
        <p:spPr>
          <a:xfrm flipV="1">
            <a:off x="10496550" y="4114800"/>
            <a:ext cx="190500" cy="85725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BOLD-curve-20">
            <a:extLst>
              <a:ext uri="{FF2B5EF4-FFF2-40B4-BE49-F238E27FC236}">
                <a16:creationId xmlns:a16="http://schemas.microsoft.com/office/drawing/2014/main" id="{4C4E5AA9-C2BC-46BC-9C17-98B707908CAE}"/>
              </a:ext>
            </a:extLst>
          </p:cNvPr>
          <p:cNvSpPr>
            <a:spLocks noGrp="1"/>
          </p:cNvSpPr>
          <p:nvPr/>
        </p:nvSpPr>
        <p:spPr>
          <a:xfrm flipV="1">
            <a:off x="10687050" y="4057650"/>
            <a:ext cx="190500" cy="57150"/>
          </a:xfrm>
          <a:prstGeom prst="line">
            <a:avLst/>
          </a:prstGeom>
          <a:noFill/>
          <a:ln w="2857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B59F8EB-559C-4164-9C16-172D0B852242}"/>
              </a:ext>
            </a:extLst>
          </p:cNvPr>
          <p:cNvSpPr>
            <a:spLocks noGrp="1"/>
          </p:cNvSpPr>
          <p:nvPr/>
        </p:nvSpPr>
        <p:spPr>
          <a:xfrm>
            <a:off x="7667625" y="2771775"/>
            <a:ext cx="904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delayed rise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948EB00-0034-4D47-A096-E5DAD1508FF7}"/>
              </a:ext>
            </a:extLst>
          </p:cNvPr>
          <p:cNvSpPr>
            <a:spLocks noGrp="1"/>
          </p:cNvSpPr>
          <p:nvPr/>
        </p:nvSpPr>
        <p:spPr>
          <a:xfrm>
            <a:off x="9982200" y="4314825"/>
            <a:ext cx="8572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undershoot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9C6D406-0366-4443-86F8-2FF43633D4D8}"/>
              </a:ext>
            </a:extLst>
          </p:cNvPr>
          <p:cNvSpPr>
            <a:spLocks noGrp="1"/>
          </p:cNvSpPr>
          <p:nvPr/>
        </p:nvSpPr>
        <p:spPr>
          <a:xfrm>
            <a:off x="390525" y="1476375"/>
            <a:ext cx="514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1  NEURAL ACTIVITY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603F44-A712-4E73-8129-CC616DAC4B3E}"/>
              </a:ext>
            </a:extLst>
          </p:cNvPr>
          <p:cNvSpPr>
            <a:spLocks noGrp="1"/>
          </p:cNvSpPr>
          <p:nvPr/>
        </p:nvSpPr>
        <p:spPr>
          <a:xfrm>
            <a:off x="390525" y="1828800"/>
            <a:ext cx="5143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Population activity changes local metabolic demand.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2EE0333-A12D-487D-8DCC-544946DAD694}"/>
              </a:ext>
            </a:extLst>
          </p:cNvPr>
          <p:cNvSpPr>
            <a:spLocks noGrp="1"/>
          </p:cNvSpPr>
          <p:nvPr/>
        </p:nvSpPr>
        <p:spPr>
          <a:xfrm>
            <a:off x="390525" y="2438400"/>
            <a:ext cx="514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  VASCULAR RESPONSE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19D61AE-44D8-4085-B413-E0358270C21C}"/>
              </a:ext>
            </a:extLst>
          </p:cNvPr>
          <p:cNvSpPr>
            <a:spLocks noGrp="1"/>
          </p:cNvSpPr>
          <p:nvPr/>
        </p:nvSpPr>
        <p:spPr>
          <a:xfrm>
            <a:off x="390525" y="2790825"/>
            <a:ext cx="5143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Blood flow and oxygen delivery follow the neural event.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832D9E8-506A-4304-85BC-41F66CFD72BE}"/>
              </a:ext>
            </a:extLst>
          </p:cNvPr>
          <p:cNvSpPr>
            <a:spLocks noGrp="1"/>
          </p:cNvSpPr>
          <p:nvPr/>
        </p:nvSpPr>
        <p:spPr>
          <a:xfrm>
            <a:off x="390525" y="3400425"/>
            <a:ext cx="514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  DEOXYHEMOGLOBIN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D0354A9-8594-4BE9-AB77-4DB4925E37F0}"/>
              </a:ext>
            </a:extLst>
          </p:cNvPr>
          <p:cNvSpPr>
            <a:spLocks noGrp="1"/>
          </p:cNvSpPr>
          <p:nvPr/>
        </p:nvSpPr>
        <p:spPr>
          <a:xfrm>
            <a:off x="390525" y="3752850"/>
            <a:ext cx="5143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Its local concentration changes over the next few seconds.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5B562CB-E9D2-4C10-A877-73C0906DB826}"/>
              </a:ext>
            </a:extLst>
          </p:cNvPr>
          <p:cNvSpPr>
            <a:spLocks noGrp="1"/>
          </p:cNvSpPr>
          <p:nvPr/>
        </p:nvSpPr>
        <p:spPr>
          <a:xfrm>
            <a:off x="390525" y="4362450"/>
            <a:ext cx="5143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  MR SIGNAL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2374D45-371C-4C3E-93F2-02538AEE3220}"/>
              </a:ext>
            </a:extLst>
          </p:cNvPr>
          <p:cNvSpPr>
            <a:spLocks noGrp="1"/>
          </p:cNvSpPr>
          <p:nvPr/>
        </p:nvSpPr>
        <p:spPr>
          <a:xfrm>
            <a:off x="390525" y="4714875"/>
            <a:ext cx="5143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measured BOLD signal rises and returns toward baseline.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94FA586-9B0F-4B89-A7EE-4284B9C42699}"/>
              </a:ext>
            </a:extLst>
          </p:cNvPr>
          <p:cNvSpPr>
            <a:spLocks noGrp="1"/>
          </p:cNvSpPr>
          <p:nvPr/>
        </p:nvSpPr>
        <p:spPr>
          <a:xfrm>
            <a:off x="390525" y="5591175"/>
            <a:ext cx="11049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Textbook example: onset ~1–2 s · peak ~5–6 s · return toward baseline ~12–15 s</a:t>
            </a:r>
          </a:p>
        </p:txBody>
      </p:sp>
    </p:spTree>
    <p:extLst>
      <p:ext uri="{BB962C8B-B14F-4D97-AF65-F5344CB8AC3E}">
        <p14:creationId xmlns:p14="http://schemas.microsoft.com/office/powerpoint/2010/main" val="177289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-10-Title">
            <a:extLst>
              <a:ext uri="{FF2B5EF4-FFF2-40B4-BE49-F238E27FC236}">
                <a16:creationId xmlns:a16="http://schemas.microsoft.com/office/drawing/2014/main" id="{FC388813-038E-4D26-AE5F-E3A187B0AB5F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9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Design and contrast turn time series into interpretable results</a:t>
            </a:r>
          </a:p>
        </p:txBody>
      </p:sp>
      <p:sp>
        <p:nvSpPr>
          <p:cNvPr id="2" name="Slide-10-Framework-METHOD">
            <a:extLst>
              <a:ext uri="{FF2B5EF4-FFF2-40B4-BE49-F238E27FC236}">
                <a16:creationId xmlns:a16="http://schemas.microsoft.com/office/drawing/2014/main" id="{E845FA0C-4487-4D9E-BA9E-F86251DDAF18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10-Framework-ANALYSIS">
            <a:extLst>
              <a:ext uri="{FF2B5EF4-FFF2-40B4-BE49-F238E27FC236}">
                <a16:creationId xmlns:a16="http://schemas.microsoft.com/office/drawing/2014/main" id="{B6CFE3FF-81C8-435D-9A28-90A13E75A73E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10-Framework-WARRANT">
            <a:extLst>
              <a:ext uri="{FF2B5EF4-FFF2-40B4-BE49-F238E27FC236}">
                <a16:creationId xmlns:a16="http://schemas.microsoft.com/office/drawing/2014/main" id="{C9A43050-4A33-4571-9A87-87C5DAB59D6F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10-Number">
            <a:extLst>
              <a:ext uri="{FF2B5EF4-FFF2-40B4-BE49-F238E27FC236}">
                <a16:creationId xmlns:a16="http://schemas.microsoft.com/office/drawing/2014/main" id="{26FF110D-DE09-426B-A3C2-A8B8D0D580F8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70BBEA-913D-4DBE-8EF3-1DA38E6CD62E}"/>
              </a:ext>
            </a:extLst>
          </p:cNvPr>
          <p:cNvSpPr>
            <a:spLocks noGrp="1"/>
          </p:cNvSpPr>
          <p:nvPr/>
        </p:nvSpPr>
        <p:spPr>
          <a:xfrm>
            <a:off x="485775" y="1362075"/>
            <a:ext cx="2286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BLOCK DESIGN</a:t>
            </a: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45CBB2C3-1908-4301-BE2E-C308B37F90AB}"/>
              </a:ext>
            </a:extLst>
          </p:cNvPr>
          <p:cNvSpPr>
            <a:spLocks noGrp="1"/>
          </p:cNvSpPr>
          <p:nvPr/>
        </p:nvSpPr>
        <p:spPr>
          <a:xfrm>
            <a:off x="533400" y="2133600"/>
            <a:ext cx="4953000" cy="0"/>
          </a:xfrm>
          <a:prstGeom prst="line">
            <a:avLst/>
          </a:prstGeom>
          <a:noFill/>
          <a:ln w="1905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03AE22-94CC-41EA-B68F-250891F9FB38}"/>
              </a:ext>
            </a:extLst>
          </p:cNvPr>
          <p:cNvSpPr>
            <a:spLocks noGrp="1"/>
          </p:cNvSpPr>
          <p:nvPr/>
        </p:nvSpPr>
        <p:spPr>
          <a:xfrm>
            <a:off x="571500" y="1781175"/>
            <a:ext cx="838200" cy="419100"/>
          </a:xfrm>
          <a:prstGeom prst="rect">
            <a:avLst/>
          </a:prstGeom>
          <a:solidFill>
            <a:srgbClr val="DCEBED"/>
          </a:solidFill>
          <a:ln w="11430">
            <a:solidFill>
              <a:srgbClr val="2E6F73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991E02-24BC-4F6B-8F77-7BE96802A7BA}"/>
              </a:ext>
            </a:extLst>
          </p:cNvPr>
          <p:cNvSpPr>
            <a:spLocks noGrp="1"/>
          </p:cNvSpPr>
          <p:nvPr/>
        </p:nvSpPr>
        <p:spPr>
          <a:xfrm>
            <a:off x="1504950" y="1781175"/>
            <a:ext cx="838200" cy="419100"/>
          </a:xfrm>
          <a:prstGeom prst="rect">
            <a:avLst/>
          </a:prstGeom>
          <a:solidFill>
            <a:srgbClr val="DCEBED"/>
          </a:solidFill>
          <a:ln w="11430">
            <a:solidFill>
              <a:srgbClr val="2E6F73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720A6C-706D-4E80-AB10-767ED6D0F62F}"/>
              </a:ext>
            </a:extLst>
          </p:cNvPr>
          <p:cNvSpPr>
            <a:spLocks noGrp="1"/>
          </p:cNvSpPr>
          <p:nvPr/>
        </p:nvSpPr>
        <p:spPr>
          <a:xfrm>
            <a:off x="2438400" y="1781175"/>
            <a:ext cx="838200" cy="419100"/>
          </a:xfrm>
          <a:prstGeom prst="rect">
            <a:avLst/>
          </a:prstGeom>
          <a:solidFill>
            <a:srgbClr val="F4F4F2"/>
          </a:solidFill>
          <a:ln w="11430">
            <a:solidFill>
              <a:srgbClr val="8A8A8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89AA84-4D88-4E5B-A961-25A0C1FF401F}"/>
              </a:ext>
            </a:extLst>
          </p:cNvPr>
          <p:cNvSpPr>
            <a:spLocks noGrp="1"/>
          </p:cNvSpPr>
          <p:nvPr/>
        </p:nvSpPr>
        <p:spPr>
          <a:xfrm>
            <a:off x="3371850" y="1781175"/>
            <a:ext cx="838200" cy="419100"/>
          </a:xfrm>
          <a:prstGeom prst="rect">
            <a:avLst/>
          </a:prstGeom>
          <a:solidFill>
            <a:srgbClr val="EFE5D3"/>
          </a:solidFill>
          <a:ln w="11430">
            <a:solidFill>
              <a:srgbClr val="B9852B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47A44F-1A2D-416A-94D9-4DD820558DD5}"/>
              </a:ext>
            </a:extLst>
          </p:cNvPr>
          <p:cNvSpPr>
            <a:spLocks noGrp="1"/>
          </p:cNvSpPr>
          <p:nvPr/>
        </p:nvSpPr>
        <p:spPr>
          <a:xfrm>
            <a:off x="4305300" y="1781175"/>
            <a:ext cx="838200" cy="419100"/>
          </a:xfrm>
          <a:prstGeom prst="rect">
            <a:avLst/>
          </a:prstGeom>
          <a:solidFill>
            <a:srgbClr val="EFE5D3"/>
          </a:solidFill>
          <a:ln w="11430">
            <a:solidFill>
              <a:srgbClr val="B9852B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399CB5-4993-4AE3-8F56-8195F4468B3A}"/>
              </a:ext>
            </a:extLst>
          </p:cNvPr>
          <p:cNvSpPr>
            <a:spLocks noGrp="1"/>
          </p:cNvSpPr>
          <p:nvPr/>
        </p:nvSpPr>
        <p:spPr>
          <a:xfrm>
            <a:off x="485775" y="2343150"/>
            <a:ext cx="4953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Sustained periods of different conditions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C20CE0-8BEC-49F8-A134-0D9B3126B4BA}"/>
              </a:ext>
            </a:extLst>
          </p:cNvPr>
          <p:cNvSpPr>
            <a:spLocks noGrp="1"/>
          </p:cNvSpPr>
          <p:nvPr/>
        </p:nvSpPr>
        <p:spPr>
          <a:xfrm>
            <a:off x="6486525" y="1362075"/>
            <a:ext cx="2667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EVENT-RELATED DESIGN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9A76BA6A-B175-4CC7-A401-71A0B9F9626D}"/>
              </a:ext>
            </a:extLst>
          </p:cNvPr>
          <p:cNvSpPr>
            <a:spLocks noGrp="1"/>
          </p:cNvSpPr>
          <p:nvPr/>
        </p:nvSpPr>
        <p:spPr>
          <a:xfrm>
            <a:off x="6543675" y="2133600"/>
            <a:ext cx="4762500" cy="0"/>
          </a:xfrm>
          <a:prstGeom prst="line">
            <a:avLst/>
          </a:prstGeom>
          <a:noFill/>
          <a:ln w="1905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199A8470-2F2F-4EAF-BC77-ED895F0FB764}"/>
              </a:ext>
            </a:extLst>
          </p:cNvPr>
          <p:cNvSpPr>
            <a:spLocks noGrp="1"/>
          </p:cNvSpPr>
          <p:nvPr/>
        </p:nvSpPr>
        <p:spPr>
          <a:xfrm>
            <a:off x="6819900" y="1885950"/>
            <a:ext cx="0" cy="49530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B0B109-46AD-4F01-B856-E0D2F6B6515E}"/>
              </a:ext>
            </a:extLst>
          </p:cNvPr>
          <p:cNvSpPr>
            <a:spLocks noGrp="1"/>
          </p:cNvSpPr>
          <p:nvPr/>
        </p:nvSpPr>
        <p:spPr>
          <a:xfrm>
            <a:off x="6705600" y="1628775"/>
            <a:ext cx="2286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42D43C22-A29D-4B37-9804-346D5FE0B3DA}"/>
              </a:ext>
            </a:extLst>
          </p:cNvPr>
          <p:cNvSpPr>
            <a:spLocks noGrp="1"/>
          </p:cNvSpPr>
          <p:nvPr/>
        </p:nvSpPr>
        <p:spPr>
          <a:xfrm>
            <a:off x="7410450" y="1885950"/>
            <a:ext cx="0" cy="495300"/>
          </a:xfrm>
          <a:prstGeom prst="line">
            <a:avLst/>
          </a:prstGeom>
          <a:noFill/>
          <a:ln w="19050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7186D9-8938-49E3-81F4-FD0C36A8AD85}"/>
              </a:ext>
            </a:extLst>
          </p:cNvPr>
          <p:cNvSpPr>
            <a:spLocks noGrp="1"/>
          </p:cNvSpPr>
          <p:nvPr/>
        </p:nvSpPr>
        <p:spPr>
          <a:xfrm>
            <a:off x="7296150" y="1628775"/>
            <a:ext cx="2286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85EBF8C4-1DB5-4A56-B8A0-080484C3929A}"/>
              </a:ext>
            </a:extLst>
          </p:cNvPr>
          <p:cNvSpPr>
            <a:spLocks noGrp="1"/>
          </p:cNvSpPr>
          <p:nvPr/>
        </p:nvSpPr>
        <p:spPr>
          <a:xfrm>
            <a:off x="8143875" y="1885950"/>
            <a:ext cx="0" cy="49530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E44936-4DFA-43C2-B9B4-CC1745846654}"/>
              </a:ext>
            </a:extLst>
          </p:cNvPr>
          <p:cNvSpPr>
            <a:spLocks noGrp="1"/>
          </p:cNvSpPr>
          <p:nvPr/>
        </p:nvSpPr>
        <p:spPr>
          <a:xfrm>
            <a:off x="8029575" y="1628775"/>
            <a:ext cx="2286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B30C73A3-4FE7-46EB-B1E1-C6E37499F78E}"/>
              </a:ext>
            </a:extLst>
          </p:cNvPr>
          <p:cNvSpPr>
            <a:spLocks noGrp="1"/>
          </p:cNvSpPr>
          <p:nvPr/>
        </p:nvSpPr>
        <p:spPr>
          <a:xfrm>
            <a:off x="8724900" y="1885950"/>
            <a:ext cx="0" cy="49530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EC3E80-256B-4887-A7BD-E986FC67A49D}"/>
              </a:ext>
            </a:extLst>
          </p:cNvPr>
          <p:cNvSpPr>
            <a:spLocks noGrp="1"/>
          </p:cNvSpPr>
          <p:nvPr/>
        </p:nvSpPr>
        <p:spPr>
          <a:xfrm>
            <a:off x="8610600" y="1628775"/>
            <a:ext cx="2286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8B5279A4-B752-443E-9EC1-E3C30CCFBF5C}"/>
              </a:ext>
            </a:extLst>
          </p:cNvPr>
          <p:cNvSpPr>
            <a:spLocks noGrp="1"/>
          </p:cNvSpPr>
          <p:nvPr/>
        </p:nvSpPr>
        <p:spPr>
          <a:xfrm>
            <a:off x="9620250" y="1885950"/>
            <a:ext cx="0" cy="495300"/>
          </a:xfrm>
          <a:prstGeom prst="line">
            <a:avLst/>
          </a:prstGeom>
          <a:noFill/>
          <a:ln w="19050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65AFFE-34C3-45FD-8946-C3DF1F2AA1F4}"/>
              </a:ext>
            </a:extLst>
          </p:cNvPr>
          <p:cNvSpPr>
            <a:spLocks noGrp="1"/>
          </p:cNvSpPr>
          <p:nvPr/>
        </p:nvSpPr>
        <p:spPr>
          <a:xfrm>
            <a:off x="9505950" y="1628775"/>
            <a:ext cx="2286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4199AD31-D20A-4EF2-AE1A-53E67DD680D2}"/>
              </a:ext>
            </a:extLst>
          </p:cNvPr>
          <p:cNvSpPr>
            <a:spLocks noGrp="1"/>
          </p:cNvSpPr>
          <p:nvPr/>
        </p:nvSpPr>
        <p:spPr>
          <a:xfrm>
            <a:off x="10382250" y="1885950"/>
            <a:ext cx="0" cy="49530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CF5A22-1194-4D24-9967-17EB34813984}"/>
              </a:ext>
            </a:extLst>
          </p:cNvPr>
          <p:cNvSpPr>
            <a:spLocks noGrp="1"/>
          </p:cNvSpPr>
          <p:nvPr/>
        </p:nvSpPr>
        <p:spPr>
          <a:xfrm>
            <a:off x="10267950" y="1628775"/>
            <a:ext cx="2286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B5613B32-F796-4C2A-8D36-880502DA58FE}"/>
              </a:ext>
            </a:extLst>
          </p:cNvPr>
          <p:cNvSpPr>
            <a:spLocks noGrp="1"/>
          </p:cNvSpPr>
          <p:nvPr/>
        </p:nvSpPr>
        <p:spPr>
          <a:xfrm>
            <a:off x="10963275" y="1885950"/>
            <a:ext cx="0" cy="495300"/>
          </a:xfrm>
          <a:prstGeom prst="line">
            <a:avLst/>
          </a:prstGeom>
          <a:noFill/>
          <a:ln w="19050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0496045-D55A-47BF-A042-8E47BF91765E}"/>
              </a:ext>
            </a:extLst>
          </p:cNvPr>
          <p:cNvSpPr>
            <a:spLocks noGrp="1"/>
          </p:cNvSpPr>
          <p:nvPr/>
        </p:nvSpPr>
        <p:spPr>
          <a:xfrm>
            <a:off x="10848975" y="1628775"/>
            <a:ext cx="2286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B9852B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C0CD0C-ADFF-4DAE-9148-FBD16276BD60}"/>
              </a:ext>
            </a:extLst>
          </p:cNvPr>
          <p:cNvSpPr>
            <a:spLocks noGrp="1"/>
          </p:cNvSpPr>
          <p:nvPr/>
        </p:nvSpPr>
        <p:spPr>
          <a:xfrm>
            <a:off x="6486525" y="2343150"/>
            <a:ext cx="4857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Responses estimated for individual event types</a:t>
            </a:r>
          </a:p>
        </p:txBody>
      </p:sp>
      <p:sp>
        <p:nvSpPr>
          <p:cNvPr id="31" name="Straight Connector 30">
            <a:extLst>
              <a:ext uri="{FF2B5EF4-FFF2-40B4-BE49-F238E27FC236}">
                <a16:creationId xmlns:a16="http://schemas.microsoft.com/office/drawing/2014/main" id="{A1BA0907-D3FB-4AE2-A017-220E1095EE34}"/>
              </a:ext>
            </a:extLst>
          </p:cNvPr>
          <p:cNvSpPr>
            <a:spLocks noGrp="1"/>
          </p:cNvSpPr>
          <p:nvPr/>
        </p:nvSpPr>
        <p:spPr>
          <a:xfrm>
            <a:off x="390525" y="2895600"/>
            <a:ext cx="11239500" cy="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C8306B-006D-47AC-AA06-C5E42FEB03EC}"/>
              </a:ext>
            </a:extLst>
          </p:cNvPr>
          <p:cNvSpPr>
            <a:spLocks noGrp="1"/>
          </p:cNvSpPr>
          <p:nvPr/>
        </p:nvSpPr>
        <p:spPr>
          <a:xfrm>
            <a:off x="485775" y="3209925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TASK CONTRAST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464904-1ABD-4C87-AFFD-C4C1E52F2BBD}"/>
              </a:ext>
            </a:extLst>
          </p:cNvPr>
          <p:cNvSpPr>
            <a:spLocks noGrp="1"/>
          </p:cNvSpPr>
          <p:nvPr/>
        </p:nvSpPr>
        <p:spPr>
          <a:xfrm>
            <a:off x="647700" y="3800475"/>
            <a:ext cx="1809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9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Condition 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33875E5-1085-4BB1-A0B4-64B06DB12186}"/>
              </a:ext>
            </a:extLst>
          </p:cNvPr>
          <p:cNvSpPr>
            <a:spLocks noGrp="1"/>
          </p:cNvSpPr>
          <p:nvPr/>
        </p:nvSpPr>
        <p:spPr>
          <a:xfrm>
            <a:off x="2619375" y="3800475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5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−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A1DE0A-CC17-4622-8AD0-A1656E34B377}"/>
              </a:ext>
            </a:extLst>
          </p:cNvPr>
          <p:cNvSpPr>
            <a:spLocks noGrp="1"/>
          </p:cNvSpPr>
          <p:nvPr/>
        </p:nvSpPr>
        <p:spPr>
          <a:xfrm>
            <a:off x="3333750" y="3800475"/>
            <a:ext cx="1809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9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Condition B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A12D1A-C504-4EFA-9A30-C01C8124B1D4}"/>
              </a:ext>
            </a:extLst>
          </p:cNvPr>
          <p:cNvSpPr>
            <a:spLocks noGrp="1"/>
          </p:cNvSpPr>
          <p:nvPr/>
        </p:nvSpPr>
        <p:spPr>
          <a:xfrm>
            <a:off x="5314950" y="3800475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5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=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DDDA692-A3CC-4159-8B3F-E70151AFDC8C}"/>
              </a:ext>
            </a:extLst>
          </p:cNvPr>
          <p:cNvSpPr>
            <a:spLocks noGrp="1"/>
          </p:cNvSpPr>
          <p:nvPr/>
        </p:nvSpPr>
        <p:spPr>
          <a:xfrm>
            <a:off x="6000750" y="3800475"/>
            <a:ext cx="2476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specified comparison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D6FDF3-A05E-486F-8225-780C7E2C1C93}"/>
              </a:ext>
            </a:extLst>
          </p:cNvPr>
          <p:cNvSpPr>
            <a:spLocks noGrp="1"/>
          </p:cNvSpPr>
          <p:nvPr/>
        </p:nvSpPr>
        <p:spPr>
          <a:xfrm>
            <a:off x="8915400" y="3209925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MODEL + THRESHOLD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0F92E24-B8A1-4AC0-8390-7B7CE7EC315E}"/>
              </a:ext>
            </a:extLst>
          </p:cNvPr>
          <p:cNvSpPr>
            <a:spLocks noGrp="1"/>
          </p:cNvSpPr>
          <p:nvPr/>
        </p:nvSpPr>
        <p:spPr>
          <a:xfrm>
            <a:off x="8972550" y="3714750"/>
            <a:ext cx="247650" cy="247650"/>
          </a:xfrm>
          <a:prstGeom prst="rect">
            <a:avLst/>
          </a:prstGeom>
          <a:solidFill>
            <a:srgbClr val="F4F4F2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9607C3-1427-4E19-AFBC-FD3BEC6736A3}"/>
              </a:ext>
            </a:extLst>
          </p:cNvPr>
          <p:cNvSpPr>
            <a:spLocks noGrp="1"/>
          </p:cNvSpPr>
          <p:nvPr/>
        </p:nvSpPr>
        <p:spPr>
          <a:xfrm>
            <a:off x="9363075" y="3714750"/>
            <a:ext cx="247650" cy="247650"/>
          </a:xfrm>
          <a:prstGeom prst="rect">
            <a:avLst/>
          </a:prstGeom>
          <a:solidFill>
            <a:srgbClr val="DCEBED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50E1EC6-C510-414C-BEBD-AE68AB752D9F}"/>
              </a:ext>
            </a:extLst>
          </p:cNvPr>
          <p:cNvSpPr>
            <a:spLocks noGrp="1"/>
          </p:cNvSpPr>
          <p:nvPr/>
        </p:nvSpPr>
        <p:spPr>
          <a:xfrm>
            <a:off x="9753600" y="3714750"/>
            <a:ext cx="247650" cy="247650"/>
          </a:xfrm>
          <a:prstGeom prst="rect">
            <a:avLst/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7AF789E-7B80-40B5-9B89-D2DF59930629}"/>
              </a:ext>
            </a:extLst>
          </p:cNvPr>
          <p:cNvSpPr>
            <a:spLocks noGrp="1"/>
          </p:cNvSpPr>
          <p:nvPr/>
        </p:nvSpPr>
        <p:spPr>
          <a:xfrm>
            <a:off x="10144125" y="3714750"/>
            <a:ext cx="247650" cy="247650"/>
          </a:xfrm>
          <a:prstGeom prst="rect">
            <a:avLst/>
          </a:prstGeom>
          <a:solidFill>
            <a:srgbClr val="F4F4F2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1C199C5-6FDF-4D59-91FF-B89CD242ED2A}"/>
              </a:ext>
            </a:extLst>
          </p:cNvPr>
          <p:cNvSpPr>
            <a:spLocks noGrp="1"/>
          </p:cNvSpPr>
          <p:nvPr/>
        </p:nvSpPr>
        <p:spPr>
          <a:xfrm>
            <a:off x="10534650" y="3714750"/>
            <a:ext cx="247650" cy="247650"/>
          </a:xfrm>
          <a:prstGeom prst="rect">
            <a:avLst/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0612312-8DC8-4C96-952E-E9CFA587F79A}"/>
              </a:ext>
            </a:extLst>
          </p:cNvPr>
          <p:cNvSpPr>
            <a:spLocks noGrp="1"/>
          </p:cNvSpPr>
          <p:nvPr/>
        </p:nvSpPr>
        <p:spPr>
          <a:xfrm>
            <a:off x="10925175" y="3714750"/>
            <a:ext cx="247650" cy="247650"/>
          </a:xfrm>
          <a:prstGeom prst="rect">
            <a:avLst/>
          </a:prstGeom>
          <a:solidFill>
            <a:srgbClr val="DCEBED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CFC36C1-E59B-4237-A0E2-3B37B8B769D9}"/>
              </a:ext>
            </a:extLst>
          </p:cNvPr>
          <p:cNvSpPr>
            <a:spLocks noGrp="1"/>
          </p:cNvSpPr>
          <p:nvPr/>
        </p:nvSpPr>
        <p:spPr>
          <a:xfrm>
            <a:off x="8972550" y="4162425"/>
            <a:ext cx="247650" cy="247650"/>
          </a:xfrm>
          <a:prstGeom prst="rect">
            <a:avLst/>
          </a:prstGeom>
          <a:solidFill>
            <a:srgbClr val="F4F4F2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CE9DA7B-814D-4EA1-9D52-92C3D063C427}"/>
              </a:ext>
            </a:extLst>
          </p:cNvPr>
          <p:cNvSpPr>
            <a:spLocks noGrp="1"/>
          </p:cNvSpPr>
          <p:nvPr/>
        </p:nvSpPr>
        <p:spPr>
          <a:xfrm>
            <a:off x="9363075" y="4162425"/>
            <a:ext cx="247650" cy="247650"/>
          </a:xfrm>
          <a:prstGeom prst="rect">
            <a:avLst/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5190933-83A9-49B8-8DE0-5A1DD3C893CE}"/>
              </a:ext>
            </a:extLst>
          </p:cNvPr>
          <p:cNvSpPr>
            <a:spLocks noGrp="1"/>
          </p:cNvSpPr>
          <p:nvPr/>
        </p:nvSpPr>
        <p:spPr>
          <a:xfrm>
            <a:off x="9753600" y="4162425"/>
            <a:ext cx="247650" cy="247650"/>
          </a:xfrm>
          <a:prstGeom prst="rect">
            <a:avLst/>
          </a:prstGeom>
          <a:solidFill>
            <a:srgbClr val="F4F4F2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84BDC2A-7D83-4DEC-8F61-D7564ECED88F}"/>
              </a:ext>
            </a:extLst>
          </p:cNvPr>
          <p:cNvSpPr>
            <a:spLocks noGrp="1"/>
          </p:cNvSpPr>
          <p:nvPr/>
        </p:nvSpPr>
        <p:spPr>
          <a:xfrm>
            <a:off x="10144125" y="4162425"/>
            <a:ext cx="247650" cy="247650"/>
          </a:xfrm>
          <a:prstGeom prst="rect">
            <a:avLst/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637EF40-8C7B-443C-9D83-5D26EF0D0DC1}"/>
              </a:ext>
            </a:extLst>
          </p:cNvPr>
          <p:cNvSpPr>
            <a:spLocks noGrp="1"/>
          </p:cNvSpPr>
          <p:nvPr/>
        </p:nvSpPr>
        <p:spPr>
          <a:xfrm>
            <a:off x="10534650" y="4162425"/>
            <a:ext cx="247650" cy="247650"/>
          </a:xfrm>
          <a:prstGeom prst="rect">
            <a:avLst/>
          </a:prstGeom>
          <a:solidFill>
            <a:srgbClr val="F4F4F2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80627F6-47C9-4D9F-9580-FD47D1BE9E58}"/>
              </a:ext>
            </a:extLst>
          </p:cNvPr>
          <p:cNvSpPr>
            <a:spLocks noGrp="1"/>
          </p:cNvSpPr>
          <p:nvPr/>
        </p:nvSpPr>
        <p:spPr>
          <a:xfrm>
            <a:off x="10925175" y="4162425"/>
            <a:ext cx="247650" cy="247650"/>
          </a:xfrm>
          <a:prstGeom prst="rect">
            <a:avLst/>
          </a:prstGeom>
          <a:solidFill>
            <a:srgbClr val="DCEBED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F76460D-CF81-454D-8E08-F09C6149119E}"/>
              </a:ext>
            </a:extLst>
          </p:cNvPr>
          <p:cNvSpPr>
            <a:spLocks noGrp="1"/>
          </p:cNvSpPr>
          <p:nvPr/>
        </p:nvSpPr>
        <p:spPr>
          <a:xfrm>
            <a:off x="8915400" y="4695825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thresholded statistical estimates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AF76EB6-AB5C-4680-8ED7-DBE907D34E4B}"/>
              </a:ext>
            </a:extLst>
          </p:cNvPr>
          <p:cNvSpPr>
            <a:spLocks noGrp="1"/>
          </p:cNvSpPr>
          <p:nvPr/>
        </p:nvSpPr>
        <p:spPr>
          <a:xfrm>
            <a:off x="485775" y="5476875"/>
            <a:ext cx="10810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4697" lnSpcReduction="10000"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An activation map is not the scanner’s raw output. It is the result of a specified design, model, contrast, and threshold.</a:t>
            </a:r>
          </a:p>
        </p:txBody>
      </p:sp>
    </p:spTree>
    <p:extLst>
      <p:ext uri="{BB962C8B-B14F-4D97-AF65-F5344CB8AC3E}">
        <p14:creationId xmlns:p14="http://schemas.microsoft.com/office/powerpoint/2010/main" val="78524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-11-Title">
            <a:extLst>
              <a:ext uri="{FF2B5EF4-FFF2-40B4-BE49-F238E27FC236}">
                <a16:creationId xmlns:a16="http://schemas.microsoft.com/office/drawing/2014/main" id="{7004289E-C29E-441A-8D12-D627CFF0DDC1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Reverse inference adds a premise the map does not supply</a:t>
            </a:r>
          </a:p>
        </p:txBody>
      </p:sp>
      <p:sp>
        <p:nvSpPr>
          <p:cNvPr id="2" name="Slide-11-Framework-METHOD">
            <a:extLst>
              <a:ext uri="{FF2B5EF4-FFF2-40B4-BE49-F238E27FC236}">
                <a16:creationId xmlns:a16="http://schemas.microsoft.com/office/drawing/2014/main" id="{7BA5B2EE-82E7-47B8-AA1E-CBF2C4E2DB9E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11-Framework-ANALYSIS">
            <a:extLst>
              <a:ext uri="{FF2B5EF4-FFF2-40B4-BE49-F238E27FC236}">
                <a16:creationId xmlns:a16="http://schemas.microsoft.com/office/drawing/2014/main" id="{B7C9E9AB-F7DF-4B33-8CD7-9D934B955779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11-Framework-WARRANT">
            <a:extLst>
              <a:ext uri="{FF2B5EF4-FFF2-40B4-BE49-F238E27FC236}">
                <a16:creationId xmlns:a16="http://schemas.microsoft.com/office/drawing/2014/main" id="{6DBB66A2-4E08-436D-8F3E-8CA5BBB0B9F3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11-Number">
            <a:extLst>
              <a:ext uri="{FF2B5EF4-FFF2-40B4-BE49-F238E27FC236}">
                <a16:creationId xmlns:a16="http://schemas.microsoft.com/office/drawing/2014/main" id="{556C00AF-5CE5-41F1-BADB-850B423068F6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38462-B39F-4B70-B218-C478FF4A4E1C}"/>
              </a:ext>
            </a:extLst>
          </p:cNvPr>
          <p:cNvSpPr>
            <a:spLocks noGrp="1"/>
          </p:cNvSpPr>
          <p:nvPr/>
        </p:nvSpPr>
        <p:spPr>
          <a:xfrm>
            <a:off x="390525" y="1476375"/>
            <a:ext cx="5095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OBSERVED RESULT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0AD9D5-D2D4-4995-ABBB-26920E09F773}"/>
              </a:ext>
            </a:extLst>
          </p:cNvPr>
          <p:cNvSpPr>
            <a:spLocks noGrp="1"/>
          </p:cNvSpPr>
          <p:nvPr/>
        </p:nvSpPr>
        <p:spPr>
          <a:xfrm>
            <a:off x="390525" y="18288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Region R responds differently in Condition A and Condition B.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99B7A0-424C-4A88-933D-4D88DBBC8AAE}"/>
              </a:ext>
            </a:extLst>
          </p:cNvPr>
          <p:cNvSpPr>
            <a:spLocks noGrp="1"/>
          </p:cNvSpPr>
          <p:nvPr/>
        </p:nvSpPr>
        <p:spPr>
          <a:xfrm>
            <a:off x="390525" y="2695575"/>
            <a:ext cx="5095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SUPPORTED CONCLUSION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ED0A4B-9D04-4E6D-B468-2D811BB4EE04}"/>
              </a:ext>
            </a:extLst>
          </p:cNvPr>
          <p:cNvSpPr>
            <a:spLocks noGrp="1"/>
          </p:cNvSpPr>
          <p:nvPr/>
        </p:nvSpPr>
        <p:spPr>
          <a:xfrm>
            <a:off x="390525" y="30480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Activity in Region R is associated with the condition difference.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4E28B3-3A3B-4672-AD45-39296517F0C8}"/>
              </a:ext>
            </a:extLst>
          </p:cNvPr>
          <p:cNvSpPr>
            <a:spLocks noGrp="1"/>
          </p:cNvSpPr>
          <p:nvPr/>
        </p:nvSpPr>
        <p:spPr>
          <a:xfrm>
            <a:off x="390525" y="3914775"/>
            <a:ext cx="5095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ADDITIONAL PREMISE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4D2C7F-DBE0-4729-91D6-1D46F2C0CABF}"/>
              </a:ext>
            </a:extLst>
          </p:cNvPr>
          <p:cNvSpPr>
            <a:spLocks noGrp="1"/>
          </p:cNvSpPr>
          <p:nvPr/>
        </p:nvSpPr>
        <p:spPr>
          <a:xfrm>
            <a:off x="390525" y="4267200"/>
            <a:ext cx="509587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Region R responds selectively to Process P.</a:t>
            </a:r>
          </a:p>
        </p:txBody>
      </p:sp>
      <p:sp>
        <p:nvSpPr>
          <p:cNvPr id="12" name="Region-R">
            <a:extLst>
              <a:ext uri="{FF2B5EF4-FFF2-40B4-BE49-F238E27FC236}">
                <a16:creationId xmlns:a16="http://schemas.microsoft.com/office/drawing/2014/main" id="{C34F3676-DBFF-4B4A-9532-EDD35F1E00BD}"/>
              </a:ext>
            </a:extLst>
          </p:cNvPr>
          <p:cNvSpPr>
            <a:spLocks noGrp="1"/>
          </p:cNvSpPr>
          <p:nvPr/>
        </p:nvSpPr>
        <p:spPr>
          <a:xfrm>
            <a:off x="7896225" y="2724150"/>
            <a:ext cx="1333500" cy="1333500"/>
          </a:xfrm>
          <a:prstGeom prst="ellipse">
            <a:avLst/>
          </a:prstGeom>
          <a:solidFill>
            <a:srgbClr val="DCEBED"/>
          </a:solidFill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16B839-DB36-4AD4-A127-87CF5FB574F4}"/>
              </a:ext>
            </a:extLst>
          </p:cNvPr>
          <p:cNvSpPr>
            <a:spLocks noGrp="1"/>
          </p:cNvSpPr>
          <p:nvPr/>
        </p:nvSpPr>
        <p:spPr>
          <a:xfrm>
            <a:off x="8067675" y="3190875"/>
            <a:ext cx="9906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8102"/>
          </a:bodyPr>
          <a:lstStyle/>
          <a:p>
            <a:pPr algn="ctr">
              <a:lnSpc>
                <a:spcPct val="100000"/>
              </a:lnSpc>
              <a:buNone/>
              <a:def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REGION R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E84504C-CBEA-4993-86AE-FB69A4955EE1}"/>
              </a:ext>
            </a:extLst>
          </p:cNvPr>
          <p:cNvSpPr>
            <a:spLocks noGrp="1"/>
          </p:cNvSpPr>
          <p:nvPr/>
        </p:nvSpPr>
        <p:spPr>
          <a:xfrm>
            <a:off x="6562725" y="1552575"/>
            <a:ext cx="16192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BB6615-ABC1-4DE5-9B80-77C653AEA231}"/>
              </a:ext>
            </a:extLst>
          </p:cNvPr>
          <p:cNvSpPr>
            <a:spLocks noGrp="1"/>
          </p:cNvSpPr>
          <p:nvPr/>
        </p:nvSpPr>
        <p:spPr>
          <a:xfrm>
            <a:off x="6562725" y="1704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Process P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111A514D-E608-4FA5-9BD5-00BEEB0630EC}"/>
              </a:ext>
            </a:extLst>
          </p:cNvPr>
          <p:cNvSpPr>
            <a:spLocks noGrp="1"/>
          </p:cNvSpPr>
          <p:nvPr/>
        </p:nvSpPr>
        <p:spPr>
          <a:xfrm flipH="1">
            <a:off x="7896225" y="1847850"/>
            <a:ext cx="285750" cy="116205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2858B4F-3D0F-402E-950E-E484CBA4CA60}"/>
              </a:ext>
            </a:extLst>
          </p:cNvPr>
          <p:cNvSpPr>
            <a:spLocks noGrp="1"/>
          </p:cNvSpPr>
          <p:nvPr/>
        </p:nvSpPr>
        <p:spPr>
          <a:xfrm>
            <a:off x="9696450" y="1552575"/>
            <a:ext cx="16192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383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800A0F-F105-4CB3-A259-988919E13123}"/>
              </a:ext>
            </a:extLst>
          </p:cNvPr>
          <p:cNvSpPr>
            <a:spLocks noGrp="1"/>
          </p:cNvSpPr>
          <p:nvPr/>
        </p:nvSpPr>
        <p:spPr>
          <a:xfrm>
            <a:off x="9696450" y="1704975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Process Q</a:t>
            </a:r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0A0AC752-8234-4F2F-831A-652CB65ED249}"/>
              </a:ext>
            </a:extLst>
          </p:cNvPr>
          <p:cNvSpPr>
            <a:spLocks noGrp="1"/>
          </p:cNvSpPr>
          <p:nvPr/>
        </p:nvSpPr>
        <p:spPr>
          <a:xfrm flipH="1">
            <a:off x="9229725" y="1847850"/>
            <a:ext cx="466725" cy="1162050"/>
          </a:xfrm>
          <a:prstGeom prst="line">
            <a:avLst/>
          </a:prstGeom>
          <a:noFill/>
          <a:ln w="1143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67F5521-9DD1-4990-91AD-6B6A978105A4}"/>
              </a:ext>
            </a:extLst>
          </p:cNvPr>
          <p:cNvSpPr>
            <a:spLocks noGrp="1"/>
          </p:cNvSpPr>
          <p:nvPr/>
        </p:nvSpPr>
        <p:spPr>
          <a:xfrm>
            <a:off x="6562725" y="4705350"/>
            <a:ext cx="16192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383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3EEBD9-6540-46B5-84DE-7CE69F38A1C3}"/>
              </a:ext>
            </a:extLst>
          </p:cNvPr>
          <p:cNvSpPr>
            <a:spLocks noGrp="1"/>
          </p:cNvSpPr>
          <p:nvPr/>
        </p:nvSpPr>
        <p:spPr>
          <a:xfrm>
            <a:off x="6562725" y="4857750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Process S</a:t>
            </a: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A17F5C6D-5033-4150-BF3E-CF747BB7C3BC}"/>
              </a:ext>
            </a:extLst>
          </p:cNvPr>
          <p:cNvSpPr>
            <a:spLocks noGrp="1"/>
          </p:cNvSpPr>
          <p:nvPr/>
        </p:nvSpPr>
        <p:spPr>
          <a:xfrm flipH="1" flipV="1">
            <a:off x="7896225" y="3771900"/>
            <a:ext cx="285750" cy="1228725"/>
          </a:xfrm>
          <a:prstGeom prst="line">
            <a:avLst/>
          </a:prstGeom>
          <a:noFill/>
          <a:ln w="1143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598201A-67C9-4173-B729-E11F25931CD6}"/>
              </a:ext>
            </a:extLst>
          </p:cNvPr>
          <p:cNvSpPr>
            <a:spLocks noGrp="1"/>
          </p:cNvSpPr>
          <p:nvPr/>
        </p:nvSpPr>
        <p:spPr>
          <a:xfrm>
            <a:off x="9696450" y="4705350"/>
            <a:ext cx="16192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383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C10338-49DB-4791-A0C6-BB86DEF15B24}"/>
              </a:ext>
            </a:extLst>
          </p:cNvPr>
          <p:cNvSpPr>
            <a:spLocks noGrp="1"/>
          </p:cNvSpPr>
          <p:nvPr/>
        </p:nvSpPr>
        <p:spPr>
          <a:xfrm>
            <a:off x="9696450" y="4857750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Process T</a:t>
            </a:r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0E1D3B1A-B479-4D84-BC73-A5F5283346A0}"/>
              </a:ext>
            </a:extLst>
          </p:cNvPr>
          <p:cNvSpPr>
            <a:spLocks noGrp="1"/>
          </p:cNvSpPr>
          <p:nvPr/>
        </p:nvSpPr>
        <p:spPr>
          <a:xfrm flipH="1" flipV="1">
            <a:off x="9229725" y="3771900"/>
            <a:ext cx="466725" cy="1228725"/>
          </a:xfrm>
          <a:prstGeom prst="line">
            <a:avLst/>
          </a:prstGeom>
          <a:noFill/>
          <a:ln w="11430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21FF9F-B7E6-4064-8C91-81F15A8BD255}"/>
              </a:ext>
            </a:extLst>
          </p:cNvPr>
          <p:cNvSpPr>
            <a:spLocks noGrp="1"/>
          </p:cNvSpPr>
          <p:nvPr/>
        </p:nvSpPr>
        <p:spPr>
          <a:xfrm>
            <a:off x="390525" y="5514975"/>
            <a:ext cx="10953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Without evidence of selectivity, Region R does not uniquely identify Process P.</a:t>
            </a:r>
          </a:p>
        </p:txBody>
      </p:sp>
    </p:spTree>
    <p:extLst>
      <p:ext uri="{BB962C8B-B14F-4D97-AF65-F5344CB8AC3E}">
        <p14:creationId xmlns:p14="http://schemas.microsoft.com/office/powerpoint/2010/main" val="69788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 animBg="1"/>
      <p:bldP spid="23" grpId="0" animBg="1"/>
      <p:bldP spid="24" grpId="0"/>
      <p:bldP spid="25" grpId="0" animBg="1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-12-Title">
            <a:extLst>
              <a:ext uri="{FF2B5EF4-FFF2-40B4-BE49-F238E27FC236}">
                <a16:creationId xmlns:a16="http://schemas.microsoft.com/office/drawing/2014/main" id="{C6F45CEB-C6AA-4C3F-A8D5-5F489430F76B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Damage and perturbation increase causal leverage</a:t>
            </a:r>
          </a:p>
        </p:txBody>
      </p:sp>
      <p:sp>
        <p:nvSpPr>
          <p:cNvPr id="2" name="Slide-12-Framework-METHOD">
            <a:extLst>
              <a:ext uri="{FF2B5EF4-FFF2-40B4-BE49-F238E27FC236}">
                <a16:creationId xmlns:a16="http://schemas.microsoft.com/office/drawing/2014/main" id="{9E61069B-162C-48A1-A701-6F3B5ACE142D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12-Framework-ANALYSIS">
            <a:extLst>
              <a:ext uri="{FF2B5EF4-FFF2-40B4-BE49-F238E27FC236}">
                <a16:creationId xmlns:a16="http://schemas.microsoft.com/office/drawing/2014/main" id="{569DDF0C-A8EA-4E2B-BAA6-58EB677CF958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12-Framework-WARRANT">
            <a:extLst>
              <a:ext uri="{FF2B5EF4-FFF2-40B4-BE49-F238E27FC236}">
                <a16:creationId xmlns:a16="http://schemas.microsoft.com/office/drawing/2014/main" id="{A6410885-BF1E-4F7E-99B3-7810AA8CB41F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12-Number">
            <a:extLst>
              <a:ext uri="{FF2B5EF4-FFF2-40B4-BE49-F238E27FC236}">
                <a16:creationId xmlns:a16="http://schemas.microsoft.com/office/drawing/2014/main" id="{E3EF1999-0695-4577-8277-3772DE6DB08C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BA9DC0-7E4A-4CDA-A215-25B215101F3A}"/>
              </a:ext>
            </a:extLst>
          </p:cNvPr>
          <p:cNvSpPr>
            <a:spLocks noGrp="1"/>
          </p:cNvSpPr>
          <p:nvPr/>
        </p:nvSpPr>
        <p:spPr>
          <a:xfrm>
            <a:off x="485775" y="1362075"/>
            <a:ext cx="47625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DOUBLE DISSOCIATION · ILLUSTRATIVE</a:t>
            </a:r>
          </a:p>
        </p:txBody>
      </p:sp>
      <p:graphicFrame>
        <p:nvGraphicFramePr>
          <p:cNvPr id="24" name="Chart"/>
          <p:cNvGraphicFramePr/>
          <p:nvPr/>
        </p:nvGraphicFramePr>
        <p:xfrm>
          <a:off x="428625" y="1666875"/>
          <a:ext cx="5572125" cy="347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F246D45-923F-4D7D-80AC-F6D13F326D47}"/>
              </a:ext>
            </a:extLst>
          </p:cNvPr>
          <p:cNvSpPr>
            <a:spLocks noGrp="1"/>
          </p:cNvSpPr>
          <p:nvPr/>
        </p:nvSpPr>
        <p:spPr>
          <a:xfrm>
            <a:off x="6657975" y="1362075"/>
            <a:ext cx="4476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PERTURBATION QUESTION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8F0177E-6FFE-43AD-AB96-E67EAAF82BE2}"/>
              </a:ext>
            </a:extLst>
          </p:cNvPr>
          <p:cNvSpPr>
            <a:spLocks noGrp="1"/>
          </p:cNvSpPr>
          <p:nvPr/>
        </p:nvSpPr>
        <p:spPr>
          <a:xfrm>
            <a:off x="6705600" y="1847850"/>
            <a:ext cx="4000500" cy="723900"/>
          </a:xfrm>
          <a:prstGeom prst="roundRect">
            <a:avLst>
              <a:gd name="adj" fmla="val 15789"/>
            </a:avLst>
          </a:prstGeom>
          <a:solidFill>
            <a:srgbClr val="F4F4F2"/>
          </a:solidFill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7B90EE-50DE-4E35-BB2D-910F2E27FC63}"/>
              </a:ext>
            </a:extLst>
          </p:cNvPr>
          <p:cNvSpPr>
            <a:spLocks noGrp="1"/>
          </p:cNvSpPr>
          <p:nvPr/>
        </p:nvSpPr>
        <p:spPr>
          <a:xfrm>
            <a:off x="6896100" y="2076450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Change neural activity or signaling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44931D-0D0A-4361-B36E-DC9F0FF0C575}"/>
              </a:ext>
            </a:extLst>
          </p:cNvPr>
          <p:cNvSpPr>
            <a:spLocks noGrp="1"/>
          </p:cNvSpPr>
          <p:nvPr/>
        </p:nvSpPr>
        <p:spPr>
          <a:xfrm>
            <a:off x="8258175" y="2657475"/>
            <a:ext cx="8763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1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↓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029F838-7AE6-4EDC-8515-C5CBA2CA8E39}"/>
              </a:ext>
            </a:extLst>
          </p:cNvPr>
          <p:cNvSpPr>
            <a:spLocks noGrp="1"/>
          </p:cNvSpPr>
          <p:nvPr/>
        </p:nvSpPr>
        <p:spPr>
          <a:xfrm>
            <a:off x="6705600" y="3114675"/>
            <a:ext cx="4000500" cy="723900"/>
          </a:xfrm>
          <a:prstGeom prst="roundRect">
            <a:avLst>
              <a:gd name="adj" fmla="val 15789"/>
            </a:avLst>
          </a:prstGeom>
          <a:solidFill>
            <a:srgbClr val="DCEBED"/>
          </a:solidFill>
          <a:ln w="14288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0FE19C-B160-446C-B4C7-DD5639789961}"/>
              </a:ext>
            </a:extLst>
          </p:cNvPr>
          <p:cNvSpPr>
            <a:spLocks noGrp="1"/>
          </p:cNvSpPr>
          <p:nvPr/>
        </p:nvSpPr>
        <p:spPr>
          <a:xfrm>
            <a:off x="6896100" y="3343275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2776" lnSpcReduction="10000"/>
          </a:bodyPr>
          <a:lstStyle/>
          <a:p>
            <a:pPr algn="ctr">
              <a:lnSpc>
                <a:spcPct val="100000"/>
              </a:lnSpc>
              <a:buNone/>
              <a:defRPr sz="17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Measure behavior or another outcome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E2FD65-0065-41D0-A0E4-3AACF7BACA20}"/>
              </a:ext>
            </a:extLst>
          </p:cNvPr>
          <p:cNvSpPr>
            <a:spLocks noGrp="1"/>
          </p:cNvSpPr>
          <p:nvPr/>
        </p:nvSpPr>
        <p:spPr>
          <a:xfrm>
            <a:off x="8258175" y="3924300"/>
            <a:ext cx="8763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1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↓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E8645A1-6A5E-4118-B39C-D2ADE0E7E1B2}"/>
              </a:ext>
            </a:extLst>
          </p:cNvPr>
          <p:cNvSpPr>
            <a:spLocks noGrp="1"/>
          </p:cNvSpPr>
          <p:nvPr/>
        </p:nvSpPr>
        <p:spPr>
          <a:xfrm>
            <a:off x="6705600" y="4381500"/>
            <a:ext cx="4000500" cy="72390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196720-2D17-4323-89E6-E09072285067}"/>
              </a:ext>
            </a:extLst>
          </p:cNvPr>
          <p:cNvSpPr>
            <a:spLocks noGrp="1"/>
          </p:cNvSpPr>
          <p:nvPr/>
        </p:nvSpPr>
        <p:spPr>
          <a:xfrm>
            <a:off x="6896100" y="4610100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4163"/>
          </a:bodyPr>
          <a:lstStyle/>
          <a:p>
            <a:pPr algn="ctr">
              <a:lnSpc>
                <a:spcPct val="100000"/>
              </a:lnSpc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Infer causal contribution—with limits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911BAC-C5A4-4160-92CD-6F151A8C15A5}"/>
              </a:ext>
            </a:extLst>
          </p:cNvPr>
          <p:cNvSpPr>
            <a:spLocks noGrp="1"/>
          </p:cNvSpPr>
          <p:nvPr/>
        </p:nvSpPr>
        <p:spPr>
          <a:xfrm>
            <a:off x="6562725" y="5400675"/>
            <a:ext cx="4476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Selectivity · spread · compensation · task design · outcome measurement</a:t>
            </a:r>
          </a:p>
        </p:txBody>
      </p:sp>
    </p:spTree>
    <p:extLst>
      <p:ext uri="{BB962C8B-B14F-4D97-AF65-F5344CB8AC3E}">
        <p14:creationId xmlns:p14="http://schemas.microsoft.com/office/powerpoint/2010/main" val="175198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-13-Title">
            <a:extLst>
              <a:ext uri="{FF2B5EF4-FFF2-40B4-BE49-F238E27FC236}">
                <a16:creationId xmlns:a16="http://schemas.microsoft.com/office/drawing/2014/main" id="{4ADFA463-1C8D-4429-880B-5996795F6FB4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9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Representational analyses ask what patterns can discriminate</a:t>
            </a:r>
          </a:p>
        </p:txBody>
      </p:sp>
      <p:sp>
        <p:nvSpPr>
          <p:cNvPr id="2" name="Slide-13-Framework-METHOD">
            <a:extLst>
              <a:ext uri="{FF2B5EF4-FFF2-40B4-BE49-F238E27FC236}">
                <a16:creationId xmlns:a16="http://schemas.microsoft.com/office/drawing/2014/main" id="{5D56C672-6414-44F3-AA36-61FC8EFE8149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13-Framework-ANALYSIS">
            <a:extLst>
              <a:ext uri="{FF2B5EF4-FFF2-40B4-BE49-F238E27FC236}">
                <a16:creationId xmlns:a16="http://schemas.microsoft.com/office/drawing/2014/main" id="{ED2EA737-2510-414C-A33F-3A4ABCACE777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13-Framework-WARRANT">
            <a:extLst>
              <a:ext uri="{FF2B5EF4-FFF2-40B4-BE49-F238E27FC236}">
                <a16:creationId xmlns:a16="http://schemas.microsoft.com/office/drawing/2014/main" id="{B1FE5B1B-0582-404D-8588-0A885D535BDB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13-Number">
            <a:extLst>
              <a:ext uri="{FF2B5EF4-FFF2-40B4-BE49-F238E27FC236}">
                <a16:creationId xmlns:a16="http://schemas.microsoft.com/office/drawing/2014/main" id="{52A71BE7-CCCF-4500-934C-92C0373BA6FF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7B16EC-B684-47C8-A5C7-1E45DA3B1480}"/>
              </a:ext>
            </a:extLst>
          </p:cNvPr>
          <p:cNvSpPr>
            <a:spLocks noGrp="1"/>
          </p:cNvSpPr>
          <p:nvPr/>
        </p:nvSpPr>
        <p:spPr>
          <a:xfrm>
            <a:off x="485775" y="1362075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MVPA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08932-3047-4073-8D25-67BAC7159DDF}"/>
              </a:ext>
            </a:extLst>
          </p:cNvPr>
          <p:cNvSpPr>
            <a:spLocks noGrp="1"/>
          </p:cNvSpPr>
          <p:nvPr/>
        </p:nvSpPr>
        <p:spPr>
          <a:xfrm>
            <a:off x="485775" y="1676400"/>
            <a:ext cx="4953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Similar regional means; different voxel patterns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EC8796-A9BB-4CC3-880D-59A3E0155897}"/>
              </a:ext>
            </a:extLst>
          </p:cNvPr>
          <p:cNvSpPr>
            <a:spLocks noGrp="1"/>
          </p:cNvSpPr>
          <p:nvPr/>
        </p:nvSpPr>
        <p:spPr>
          <a:xfrm>
            <a:off x="742950" y="22288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2DF537-38DA-46C3-8FF3-6EFA84B21A2E}"/>
              </a:ext>
            </a:extLst>
          </p:cNvPr>
          <p:cNvSpPr>
            <a:spLocks noGrp="1"/>
          </p:cNvSpPr>
          <p:nvPr/>
        </p:nvSpPr>
        <p:spPr>
          <a:xfrm>
            <a:off x="1019175" y="22288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CB9430-ED14-46DF-9BA5-E7CF030E0794}"/>
              </a:ext>
            </a:extLst>
          </p:cNvPr>
          <p:cNvSpPr>
            <a:spLocks noGrp="1"/>
          </p:cNvSpPr>
          <p:nvPr/>
        </p:nvSpPr>
        <p:spPr>
          <a:xfrm>
            <a:off x="1295400" y="22288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E61428-31FD-4038-8EDE-338B180CA929}"/>
              </a:ext>
            </a:extLst>
          </p:cNvPr>
          <p:cNvSpPr>
            <a:spLocks noGrp="1"/>
          </p:cNvSpPr>
          <p:nvPr/>
        </p:nvSpPr>
        <p:spPr>
          <a:xfrm>
            <a:off x="1571625" y="22288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65C2FE-313E-4D3E-B7EC-61F4AB5B0FE3}"/>
              </a:ext>
            </a:extLst>
          </p:cNvPr>
          <p:cNvSpPr>
            <a:spLocks noGrp="1"/>
          </p:cNvSpPr>
          <p:nvPr/>
        </p:nvSpPr>
        <p:spPr>
          <a:xfrm>
            <a:off x="1847850" y="22288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4809FB-A9C7-4116-9482-A96CD1B06D66}"/>
              </a:ext>
            </a:extLst>
          </p:cNvPr>
          <p:cNvSpPr>
            <a:spLocks noGrp="1"/>
          </p:cNvSpPr>
          <p:nvPr/>
        </p:nvSpPr>
        <p:spPr>
          <a:xfrm>
            <a:off x="2124075" y="22288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E42BD9-5BC4-4F40-BA5E-CED5AA5951B9}"/>
              </a:ext>
            </a:extLst>
          </p:cNvPr>
          <p:cNvSpPr>
            <a:spLocks noGrp="1"/>
          </p:cNvSpPr>
          <p:nvPr/>
        </p:nvSpPr>
        <p:spPr>
          <a:xfrm>
            <a:off x="742950" y="25050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53461E-4129-4371-A2B8-0E0FA686D8AE}"/>
              </a:ext>
            </a:extLst>
          </p:cNvPr>
          <p:cNvSpPr>
            <a:spLocks noGrp="1"/>
          </p:cNvSpPr>
          <p:nvPr/>
        </p:nvSpPr>
        <p:spPr>
          <a:xfrm>
            <a:off x="1019175" y="25050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B125AE-63E9-47DD-950D-04166B3E3DC0}"/>
              </a:ext>
            </a:extLst>
          </p:cNvPr>
          <p:cNvSpPr>
            <a:spLocks noGrp="1"/>
          </p:cNvSpPr>
          <p:nvPr/>
        </p:nvSpPr>
        <p:spPr>
          <a:xfrm>
            <a:off x="1295400" y="25050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70CE40-9428-4643-9CEA-D02D1B39051F}"/>
              </a:ext>
            </a:extLst>
          </p:cNvPr>
          <p:cNvSpPr>
            <a:spLocks noGrp="1"/>
          </p:cNvSpPr>
          <p:nvPr/>
        </p:nvSpPr>
        <p:spPr>
          <a:xfrm>
            <a:off x="1571625" y="25050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1CA7E9-0D79-46EA-99C2-EC7DAB9D9869}"/>
              </a:ext>
            </a:extLst>
          </p:cNvPr>
          <p:cNvSpPr>
            <a:spLocks noGrp="1"/>
          </p:cNvSpPr>
          <p:nvPr/>
        </p:nvSpPr>
        <p:spPr>
          <a:xfrm>
            <a:off x="1847850" y="25050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E93A1A-7092-4C92-9765-35835DC2BFBD}"/>
              </a:ext>
            </a:extLst>
          </p:cNvPr>
          <p:cNvSpPr>
            <a:spLocks noGrp="1"/>
          </p:cNvSpPr>
          <p:nvPr/>
        </p:nvSpPr>
        <p:spPr>
          <a:xfrm>
            <a:off x="2124075" y="25050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169C13-C9A5-472D-B1E1-81C7C4570151}"/>
              </a:ext>
            </a:extLst>
          </p:cNvPr>
          <p:cNvSpPr>
            <a:spLocks noGrp="1"/>
          </p:cNvSpPr>
          <p:nvPr/>
        </p:nvSpPr>
        <p:spPr>
          <a:xfrm>
            <a:off x="742950" y="278130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5FDA0F-6F7F-4D38-A184-ACDFB107ECFD}"/>
              </a:ext>
            </a:extLst>
          </p:cNvPr>
          <p:cNvSpPr>
            <a:spLocks noGrp="1"/>
          </p:cNvSpPr>
          <p:nvPr/>
        </p:nvSpPr>
        <p:spPr>
          <a:xfrm>
            <a:off x="1019175" y="278130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562A6E-5506-4A35-A636-4E97FFC6DD7B}"/>
              </a:ext>
            </a:extLst>
          </p:cNvPr>
          <p:cNvSpPr>
            <a:spLocks noGrp="1"/>
          </p:cNvSpPr>
          <p:nvPr/>
        </p:nvSpPr>
        <p:spPr>
          <a:xfrm>
            <a:off x="1295400" y="278130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2EB061-349C-4369-A8A8-754C7AF16082}"/>
              </a:ext>
            </a:extLst>
          </p:cNvPr>
          <p:cNvSpPr>
            <a:spLocks noGrp="1"/>
          </p:cNvSpPr>
          <p:nvPr/>
        </p:nvSpPr>
        <p:spPr>
          <a:xfrm>
            <a:off x="1571625" y="278130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DBD28B-45E7-47DB-9809-B64C2DA72664}"/>
              </a:ext>
            </a:extLst>
          </p:cNvPr>
          <p:cNvSpPr>
            <a:spLocks noGrp="1"/>
          </p:cNvSpPr>
          <p:nvPr/>
        </p:nvSpPr>
        <p:spPr>
          <a:xfrm>
            <a:off x="1847850" y="278130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481D15-8EB7-4A37-906D-BBD0DE8420DB}"/>
              </a:ext>
            </a:extLst>
          </p:cNvPr>
          <p:cNvSpPr>
            <a:spLocks noGrp="1"/>
          </p:cNvSpPr>
          <p:nvPr/>
        </p:nvSpPr>
        <p:spPr>
          <a:xfrm>
            <a:off x="2124075" y="278130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CE934C-A709-4488-BB1A-44820F00485B}"/>
              </a:ext>
            </a:extLst>
          </p:cNvPr>
          <p:cNvSpPr>
            <a:spLocks noGrp="1"/>
          </p:cNvSpPr>
          <p:nvPr/>
        </p:nvSpPr>
        <p:spPr>
          <a:xfrm>
            <a:off x="742950" y="305752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6CF21A5-C906-476C-B51B-DE300CD42BB2}"/>
              </a:ext>
            </a:extLst>
          </p:cNvPr>
          <p:cNvSpPr>
            <a:spLocks noGrp="1"/>
          </p:cNvSpPr>
          <p:nvPr/>
        </p:nvSpPr>
        <p:spPr>
          <a:xfrm>
            <a:off x="1019175" y="305752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BEFCCE-8DBD-4409-991C-103C0C197581}"/>
              </a:ext>
            </a:extLst>
          </p:cNvPr>
          <p:cNvSpPr>
            <a:spLocks noGrp="1"/>
          </p:cNvSpPr>
          <p:nvPr/>
        </p:nvSpPr>
        <p:spPr>
          <a:xfrm>
            <a:off x="1295400" y="305752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730640-431B-4888-B167-F8A2DF20A6E0}"/>
              </a:ext>
            </a:extLst>
          </p:cNvPr>
          <p:cNvSpPr>
            <a:spLocks noGrp="1"/>
          </p:cNvSpPr>
          <p:nvPr/>
        </p:nvSpPr>
        <p:spPr>
          <a:xfrm>
            <a:off x="1571625" y="305752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3CB88C2-2466-4943-B153-5A6F6A986335}"/>
              </a:ext>
            </a:extLst>
          </p:cNvPr>
          <p:cNvSpPr>
            <a:spLocks noGrp="1"/>
          </p:cNvSpPr>
          <p:nvPr/>
        </p:nvSpPr>
        <p:spPr>
          <a:xfrm>
            <a:off x="1847850" y="305752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9F6DECD-D34A-4623-A634-609AA471DA82}"/>
              </a:ext>
            </a:extLst>
          </p:cNvPr>
          <p:cNvSpPr>
            <a:spLocks noGrp="1"/>
          </p:cNvSpPr>
          <p:nvPr/>
        </p:nvSpPr>
        <p:spPr>
          <a:xfrm>
            <a:off x="2124075" y="305752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6B5198B-91EB-4523-AACE-1E5AF6610E61}"/>
              </a:ext>
            </a:extLst>
          </p:cNvPr>
          <p:cNvSpPr>
            <a:spLocks noGrp="1"/>
          </p:cNvSpPr>
          <p:nvPr/>
        </p:nvSpPr>
        <p:spPr>
          <a:xfrm>
            <a:off x="742950" y="33337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04AF072-39F2-4071-BFB8-DFEC6C1A094D}"/>
              </a:ext>
            </a:extLst>
          </p:cNvPr>
          <p:cNvSpPr>
            <a:spLocks noGrp="1"/>
          </p:cNvSpPr>
          <p:nvPr/>
        </p:nvSpPr>
        <p:spPr>
          <a:xfrm>
            <a:off x="1019175" y="33337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045116E-AFC5-4BFE-B959-1FBEFA555A15}"/>
              </a:ext>
            </a:extLst>
          </p:cNvPr>
          <p:cNvSpPr>
            <a:spLocks noGrp="1"/>
          </p:cNvSpPr>
          <p:nvPr/>
        </p:nvSpPr>
        <p:spPr>
          <a:xfrm>
            <a:off x="1295400" y="33337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F7E0555-A72C-4A44-B652-D64A4D639BB0}"/>
              </a:ext>
            </a:extLst>
          </p:cNvPr>
          <p:cNvSpPr>
            <a:spLocks noGrp="1"/>
          </p:cNvSpPr>
          <p:nvPr/>
        </p:nvSpPr>
        <p:spPr>
          <a:xfrm>
            <a:off x="1571625" y="33337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48A66B-4096-4B08-A5AA-2F3A66D4619D}"/>
              </a:ext>
            </a:extLst>
          </p:cNvPr>
          <p:cNvSpPr>
            <a:spLocks noGrp="1"/>
          </p:cNvSpPr>
          <p:nvPr/>
        </p:nvSpPr>
        <p:spPr>
          <a:xfrm>
            <a:off x="1847850" y="33337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EE40BBC-90FC-4C63-A9EC-7F7AE8EE4CD9}"/>
              </a:ext>
            </a:extLst>
          </p:cNvPr>
          <p:cNvSpPr>
            <a:spLocks noGrp="1"/>
          </p:cNvSpPr>
          <p:nvPr/>
        </p:nvSpPr>
        <p:spPr>
          <a:xfrm>
            <a:off x="2124075" y="33337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DBFA1E-E88B-49DA-9FD3-A2BFC61175DA}"/>
              </a:ext>
            </a:extLst>
          </p:cNvPr>
          <p:cNvSpPr>
            <a:spLocks noGrp="1"/>
          </p:cNvSpPr>
          <p:nvPr/>
        </p:nvSpPr>
        <p:spPr>
          <a:xfrm>
            <a:off x="742950" y="36099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5A9382F-E664-4BBF-9305-27DB88BF06A2}"/>
              </a:ext>
            </a:extLst>
          </p:cNvPr>
          <p:cNvSpPr>
            <a:spLocks noGrp="1"/>
          </p:cNvSpPr>
          <p:nvPr/>
        </p:nvSpPr>
        <p:spPr>
          <a:xfrm>
            <a:off x="1019175" y="36099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757696D-A1BE-49C3-ABE6-71C41D9FC42B}"/>
              </a:ext>
            </a:extLst>
          </p:cNvPr>
          <p:cNvSpPr>
            <a:spLocks noGrp="1"/>
          </p:cNvSpPr>
          <p:nvPr/>
        </p:nvSpPr>
        <p:spPr>
          <a:xfrm>
            <a:off x="1295400" y="36099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77C5BFD-002C-4616-83EB-C41868EFCFDE}"/>
              </a:ext>
            </a:extLst>
          </p:cNvPr>
          <p:cNvSpPr>
            <a:spLocks noGrp="1"/>
          </p:cNvSpPr>
          <p:nvPr/>
        </p:nvSpPr>
        <p:spPr>
          <a:xfrm>
            <a:off x="1571625" y="36099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BEEAB2-C532-4C84-A272-67EE99F5A134}"/>
              </a:ext>
            </a:extLst>
          </p:cNvPr>
          <p:cNvSpPr>
            <a:spLocks noGrp="1"/>
          </p:cNvSpPr>
          <p:nvPr/>
        </p:nvSpPr>
        <p:spPr>
          <a:xfrm>
            <a:off x="1847850" y="36099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8B21A2C-A700-47D7-9E75-4F12D5CEAE3C}"/>
              </a:ext>
            </a:extLst>
          </p:cNvPr>
          <p:cNvSpPr>
            <a:spLocks noGrp="1"/>
          </p:cNvSpPr>
          <p:nvPr/>
        </p:nvSpPr>
        <p:spPr>
          <a:xfrm>
            <a:off x="2124075" y="36099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7E3ED3D-8D70-43B9-8417-897DFE50E861}"/>
              </a:ext>
            </a:extLst>
          </p:cNvPr>
          <p:cNvSpPr>
            <a:spLocks noGrp="1"/>
          </p:cNvSpPr>
          <p:nvPr/>
        </p:nvSpPr>
        <p:spPr>
          <a:xfrm>
            <a:off x="742950" y="3971925"/>
            <a:ext cx="1600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Condition 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03E534-F1C0-406B-8198-62F160F69B31}"/>
              </a:ext>
            </a:extLst>
          </p:cNvPr>
          <p:cNvSpPr>
            <a:spLocks noGrp="1"/>
          </p:cNvSpPr>
          <p:nvPr/>
        </p:nvSpPr>
        <p:spPr>
          <a:xfrm>
            <a:off x="3105150" y="22288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5E804BD-160C-4695-87FF-D2B47A5A71D8}"/>
              </a:ext>
            </a:extLst>
          </p:cNvPr>
          <p:cNvSpPr>
            <a:spLocks noGrp="1"/>
          </p:cNvSpPr>
          <p:nvPr/>
        </p:nvSpPr>
        <p:spPr>
          <a:xfrm>
            <a:off x="3381375" y="22288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58CF5B6-BE26-438C-9EE1-60D91F2B6478}"/>
              </a:ext>
            </a:extLst>
          </p:cNvPr>
          <p:cNvSpPr>
            <a:spLocks noGrp="1"/>
          </p:cNvSpPr>
          <p:nvPr/>
        </p:nvSpPr>
        <p:spPr>
          <a:xfrm>
            <a:off x="3657600" y="22288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B2AB2C5-D5A9-4166-BAAA-C1E1BC39A103}"/>
              </a:ext>
            </a:extLst>
          </p:cNvPr>
          <p:cNvSpPr>
            <a:spLocks noGrp="1"/>
          </p:cNvSpPr>
          <p:nvPr/>
        </p:nvSpPr>
        <p:spPr>
          <a:xfrm>
            <a:off x="3933825" y="22288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AB74E7-2CCF-4447-8BAB-9EC860336539}"/>
              </a:ext>
            </a:extLst>
          </p:cNvPr>
          <p:cNvSpPr>
            <a:spLocks noGrp="1"/>
          </p:cNvSpPr>
          <p:nvPr/>
        </p:nvSpPr>
        <p:spPr>
          <a:xfrm>
            <a:off x="4210050" y="22288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7505B6-8E0B-4A4E-B5B4-36FF53546E48}"/>
              </a:ext>
            </a:extLst>
          </p:cNvPr>
          <p:cNvSpPr>
            <a:spLocks noGrp="1"/>
          </p:cNvSpPr>
          <p:nvPr/>
        </p:nvSpPr>
        <p:spPr>
          <a:xfrm>
            <a:off x="4486275" y="22288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BD47A31-7EB9-4DDB-9B8B-3872E7723581}"/>
              </a:ext>
            </a:extLst>
          </p:cNvPr>
          <p:cNvSpPr>
            <a:spLocks noGrp="1"/>
          </p:cNvSpPr>
          <p:nvPr/>
        </p:nvSpPr>
        <p:spPr>
          <a:xfrm>
            <a:off x="3105150" y="25050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304EBD6-DCCA-4E4D-A0A8-F7EBF8A0F25A}"/>
              </a:ext>
            </a:extLst>
          </p:cNvPr>
          <p:cNvSpPr>
            <a:spLocks noGrp="1"/>
          </p:cNvSpPr>
          <p:nvPr/>
        </p:nvSpPr>
        <p:spPr>
          <a:xfrm>
            <a:off x="3381375" y="25050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EF9A2CD-4342-40B1-8AAE-F9986BD22075}"/>
              </a:ext>
            </a:extLst>
          </p:cNvPr>
          <p:cNvSpPr>
            <a:spLocks noGrp="1"/>
          </p:cNvSpPr>
          <p:nvPr/>
        </p:nvSpPr>
        <p:spPr>
          <a:xfrm>
            <a:off x="3657600" y="25050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EFDB41F-7B46-45CB-9923-B04F35C0B44A}"/>
              </a:ext>
            </a:extLst>
          </p:cNvPr>
          <p:cNvSpPr>
            <a:spLocks noGrp="1"/>
          </p:cNvSpPr>
          <p:nvPr/>
        </p:nvSpPr>
        <p:spPr>
          <a:xfrm>
            <a:off x="3933825" y="25050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E014209-F9EE-4FCE-B8C5-111233670901}"/>
              </a:ext>
            </a:extLst>
          </p:cNvPr>
          <p:cNvSpPr>
            <a:spLocks noGrp="1"/>
          </p:cNvSpPr>
          <p:nvPr/>
        </p:nvSpPr>
        <p:spPr>
          <a:xfrm>
            <a:off x="4210050" y="25050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5DFBFE9-D77E-4FCA-9A95-5A5CF070B4DF}"/>
              </a:ext>
            </a:extLst>
          </p:cNvPr>
          <p:cNvSpPr>
            <a:spLocks noGrp="1"/>
          </p:cNvSpPr>
          <p:nvPr/>
        </p:nvSpPr>
        <p:spPr>
          <a:xfrm>
            <a:off x="4486275" y="25050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9AB6ADD-C30C-4B14-8430-CAD716864FAC}"/>
              </a:ext>
            </a:extLst>
          </p:cNvPr>
          <p:cNvSpPr>
            <a:spLocks noGrp="1"/>
          </p:cNvSpPr>
          <p:nvPr/>
        </p:nvSpPr>
        <p:spPr>
          <a:xfrm>
            <a:off x="3105150" y="278130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8832236-4BDB-48CC-A164-95229B3DB448}"/>
              </a:ext>
            </a:extLst>
          </p:cNvPr>
          <p:cNvSpPr>
            <a:spLocks noGrp="1"/>
          </p:cNvSpPr>
          <p:nvPr/>
        </p:nvSpPr>
        <p:spPr>
          <a:xfrm>
            <a:off x="3381375" y="278130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48B4BD4-8FD9-44BA-8DA9-747F460531FD}"/>
              </a:ext>
            </a:extLst>
          </p:cNvPr>
          <p:cNvSpPr>
            <a:spLocks noGrp="1"/>
          </p:cNvSpPr>
          <p:nvPr/>
        </p:nvSpPr>
        <p:spPr>
          <a:xfrm>
            <a:off x="3657600" y="278130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F55CCD8-D4E7-463F-ADB4-18E99C03D2B9}"/>
              </a:ext>
            </a:extLst>
          </p:cNvPr>
          <p:cNvSpPr>
            <a:spLocks noGrp="1"/>
          </p:cNvSpPr>
          <p:nvPr/>
        </p:nvSpPr>
        <p:spPr>
          <a:xfrm>
            <a:off x="3933825" y="278130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20FBE34-C4DF-4276-AFA4-D11C06B2D128}"/>
              </a:ext>
            </a:extLst>
          </p:cNvPr>
          <p:cNvSpPr>
            <a:spLocks noGrp="1"/>
          </p:cNvSpPr>
          <p:nvPr/>
        </p:nvSpPr>
        <p:spPr>
          <a:xfrm>
            <a:off x="4210050" y="278130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E93F35D-E5B8-4E4F-BFE6-61D26302CAAC}"/>
              </a:ext>
            </a:extLst>
          </p:cNvPr>
          <p:cNvSpPr>
            <a:spLocks noGrp="1"/>
          </p:cNvSpPr>
          <p:nvPr/>
        </p:nvSpPr>
        <p:spPr>
          <a:xfrm>
            <a:off x="4486275" y="278130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B0629CB-B002-4B02-8971-EDEFDC8C3592}"/>
              </a:ext>
            </a:extLst>
          </p:cNvPr>
          <p:cNvSpPr>
            <a:spLocks noGrp="1"/>
          </p:cNvSpPr>
          <p:nvPr/>
        </p:nvSpPr>
        <p:spPr>
          <a:xfrm>
            <a:off x="3105150" y="305752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0A086BE-133C-4872-B4DA-434D87279363}"/>
              </a:ext>
            </a:extLst>
          </p:cNvPr>
          <p:cNvSpPr>
            <a:spLocks noGrp="1"/>
          </p:cNvSpPr>
          <p:nvPr/>
        </p:nvSpPr>
        <p:spPr>
          <a:xfrm>
            <a:off x="3381375" y="305752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6C6EB66-A113-45F2-9E4D-2AE71A56CD5E}"/>
              </a:ext>
            </a:extLst>
          </p:cNvPr>
          <p:cNvSpPr>
            <a:spLocks noGrp="1"/>
          </p:cNvSpPr>
          <p:nvPr/>
        </p:nvSpPr>
        <p:spPr>
          <a:xfrm>
            <a:off x="3657600" y="305752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0786B24-DCED-40AD-A766-E5AC54D2E211}"/>
              </a:ext>
            </a:extLst>
          </p:cNvPr>
          <p:cNvSpPr>
            <a:spLocks noGrp="1"/>
          </p:cNvSpPr>
          <p:nvPr/>
        </p:nvSpPr>
        <p:spPr>
          <a:xfrm>
            <a:off x="3933825" y="305752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F0F77F1-0140-4453-9D64-4D70191428C1}"/>
              </a:ext>
            </a:extLst>
          </p:cNvPr>
          <p:cNvSpPr>
            <a:spLocks noGrp="1"/>
          </p:cNvSpPr>
          <p:nvPr/>
        </p:nvSpPr>
        <p:spPr>
          <a:xfrm>
            <a:off x="4210050" y="305752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C0B4166-D546-49E9-80A8-6A692617A3FB}"/>
              </a:ext>
            </a:extLst>
          </p:cNvPr>
          <p:cNvSpPr>
            <a:spLocks noGrp="1"/>
          </p:cNvSpPr>
          <p:nvPr/>
        </p:nvSpPr>
        <p:spPr>
          <a:xfrm>
            <a:off x="4486275" y="305752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C3862C5-5900-46B1-AB50-AA735E848415}"/>
              </a:ext>
            </a:extLst>
          </p:cNvPr>
          <p:cNvSpPr>
            <a:spLocks noGrp="1"/>
          </p:cNvSpPr>
          <p:nvPr/>
        </p:nvSpPr>
        <p:spPr>
          <a:xfrm>
            <a:off x="3105150" y="33337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275FDA7-7564-4ED7-9C17-27C8C57F0635}"/>
              </a:ext>
            </a:extLst>
          </p:cNvPr>
          <p:cNvSpPr>
            <a:spLocks noGrp="1"/>
          </p:cNvSpPr>
          <p:nvPr/>
        </p:nvSpPr>
        <p:spPr>
          <a:xfrm>
            <a:off x="3381375" y="33337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C9A9859-F0BF-4523-8A45-ADE3551278C7}"/>
              </a:ext>
            </a:extLst>
          </p:cNvPr>
          <p:cNvSpPr>
            <a:spLocks noGrp="1"/>
          </p:cNvSpPr>
          <p:nvPr/>
        </p:nvSpPr>
        <p:spPr>
          <a:xfrm>
            <a:off x="3657600" y="33337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E296689-AAEE-4FD7-9DC4-8559DB483CB1}"/>
              </a:ext>
            </a:extLst>
          </p:cNvPr>
          <p:cNvSpPr>
            <a:spLocks noGrp="1"/>
          </p:cNvSpPr>
          <p:nvPr/>
        </p:nvSpPr>
        <p:spPr>
          <a:xfrm>
            <a:off x="3933825" y="33337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941EBAC-2CA2-475A-8204-F6D2547CC062}"/>
              </a:ext>
            </a:extLst>
          </p:cNvPr>
          <p:cNvSpPr>
            <a:spLocks noGrp="1"/>
          </p:cNvSpPr>
          <p:nvPr/>
        </p:nvSpPr>
        <p:spPr>
          <a:xfrm>
            <a:off x="4210050" y="3333750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52E150B-6020-42D8-9866-14948FA6A1BE}"/>
              </a:ext>
            </a:extLst>
          </p:cNvPr>
          <p:cNvSpPr>
            <a:spLocks noGrp="1"/>
          </p:cNvSpPr>
          <p:nvPr/>
        </p:nvSpPr>
        <p:spPr>
          <a:xfrm>
            <a:off x="4486275" y="3333750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FE327B1-F923-4DF2-97EE-BD938D1E4C7A}"/>
              </a:ext>
            </a:extLst>
          </p:cNvPr>
          <p:cNvSpPr>
            <a:spLocks noGrp="1"/>
          </p:cNvSpPr>
          <p:nvPr/>
        </p:nvSpPr>
        <p:spPr>
          <a:xfrm>
            <a:off x="3105150" y="36099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BDCFF6F-C7F2-4BF1-81D1-0CDE17FC089F}"/>
              </a:ext>
            </a:extLst>
          </p:cNvPr>
          <p:cNvSpPr>
            <a:spLocks noGrp="1"/>
          </p:cNvSpPr>
          <p:nvPr/>
        </p:nvSpPr>
        <p:spPr>
          <a:xfrm>
            <a:off x="3381375" y="36099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1FBE0A4-A3CD-40A0-A4E8-10D103FB6EA3}"/>
              </a:ext>
            </a:extLst>
          </p:cNvPr>
          <p:cNvSpPr>
            <a:spLocks noGrp="1"/>
          </p:cNvSpPr>
          <p:nvPr/>
        </p:nvSpPr>
        <p:spPr>
          <a:xfrm>
            <a:off x="3657600" y="36099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0812BEE-05E5-4892-8BEE-0D93F9E3AD15}"/>
              </a:ext>
            </a:extLst>
          </p:cNvPr>
          <p:cNvSpPr>
            <a:spLocks noGrp="1"/>
          </p:cNvSpPr>
          <p:nvPr/>
        </p:nvSpPr>
        <p:spPr>
          <a:xfrm>
            <a:off x="3933825" y="36099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3CB47C9-9BBB-40BA-A263-0296C7F180DE}"/>
              </a:ext>
            </a:extLst>
          </p:cNvPr>
          <p:cNvSpPr>
            <a:spLocks noGrp="1"/>
          </p:cNvSpPr>
          <p:nvPr/>
        </p:nvSpPr>
        <p:spPr>
          <a:xfrm>
            <a:off x="4210050" y="3609975"/>
            <a:ext cx="219075" cy="219075"/>
          </a:xfrm>
          <a:prstGeom prst="rect">
            <a:avLst/>
          </a:prstGeom>
          <a:solidFill>
            <a:srgbClr val="F4F4F2"/>
          </a:solidFill>
          <a:ln w="762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DEA588E-D013-4248-992F-EEA49503E759}"/>
              </a:ext>
            </a:extLst>
          </p:cNvPr>
          <p:cNvSpPr>
            <a:spLocks noGrp="1"/>
          </p:cNvSpPr>
          <p:nvPr/>
        </p:nvSpPr>
        <p:spPr>
          <a:xfrm>
            <a:off x="4486275" y="3609975"/>
            <a:ext cx="219075" cy="219075"/>
          </a:xfrm>
          <a:prstGeom prst="rect">
            <a:avLst/>
          </a:prstGeom>
          <a:solidFill>
            <a:srgbClr val="2E6F73"/>
          </a:solidFill>
          <a:ln w="762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FDE49BA-F2AD-4CA0-BC56-B9EFDCEC605E}"/>
              </a:ext>
            </a:extLst>
          </p:cNvPr>
          <p:cNvSpPr>
            <a:spLocks noGrp="1"/>
          </p:cNvSpPr>
          <p:nvPr/>
        </p:nvSpPr>
        <p:spPr>
          <a:xfrm>
            <a:off x="3105150" y="3971925"/>
            <a:ext cx="1600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Condition B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B408434-AD0E-4C75-AA96-8DF3444AE1E7}"/>
              </a:ext>
            </a:extLst>
          </p:cNvPr>
          <p:cNvSpPr>
            <a:spLocks noGrp="1"/>
          </p:cNvSpPr>
          <p:nvPr/>
        </p:nvSpPr>
        <p:spPr>
          <a:xfrm>
            <a:off x="485775" y="4629150"/>
            <a:ext cx="4953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Can a multivoxel pattern discriminate conditions in held-out data?</a:t>
            </a:r>
          </a:p>
        </p:txBody>
      </p:sp>
      <p:sp>
        <p:nvSpPr>
          <p:cNvPr id="83" name="Straight Connector 82">
            <a:extLst>
              <a:ext uri="{FF2B5EF4-FFF2-40B4-BE49-F238E27FC236}">
                <a16:creationId xmlns:a16="http://schemas.microsoft.com/office/drawing/2014/main" id="{66E6076F-DCB0-44FC-9711-00EC80312079}"/>
              </a:ext>
            </a:extLst>
          </p:cNvPr>
          <p:cNvSpPr>
            <a:spLocks noGrp="1"/>
          </p:cNvSpPr>
          <p:nvPr/>
        </p:nvSpPr>
        <p:spPr>
          <a:xfrm>
            <a:off x="6048375" y="1323975"/>
            <a:ext cx="0" cy="409575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FF3CF95-E719-49C2-BC8D-6545F7E15CF7}"/>
              </a:ext>
            </a:extLst>
          </p:cNvPr>
          <p:cNvSpPr>
            <a:spLocks noGrp="1"/>
          </p:cNvSpPr>
          <p:nvPr/>
        </p:nvSpPr>
        <p:spPr>
          <a:xfrm>
            <a:off x="6486525" y="136207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REPETITION SUPPRESSION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42BFB2A-F4D4-4B33-B2E8-40E5802C5F22}"/>
              </a:ext>
            </a:extLst>
          </p:cNvPr>
          <p:cNvSpPr>
            <a:spLocks noGrp="1"/>
          </p:cNvSpPr>
          <p:nvPr/>
        </p:nvSpPr>
        <p:spPr>
          <a:xfrm>
            <a:off x="6486525" y="1676400"/>
            <a:ext cx="4857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Under an adaptation model, does repetition reduce the response?</a:t>
            </a:r>
          </a:p>
        </p:txBody>
      </p:sp>
      <p:sp>
        <p:nvSpPr>
          <p:cNvPr id="86" name="Straight Connector 85">
            <a:extLst>
              <a:ext uri="{FF2B5EF4-FFF2-40B4-BE49-F238E27FC236}">
                <a16:creationId xmlns:a16="http://schemas.microsoft.com/office/drawing/2014/main" id="{513C808E-08E7-40A9-AD8C-810E47C6EF8A}"/>
              </a:ext>
            </a:extLst>
          </p:cNvPr>
          <p:cNvSpPr>
            <a:spLocks noGrp="1"/>
          </p:cNvSpPr>
          <p:nvPr/>
        </p:nvSpPr>
        <p:spPr>
          <a:xfrm>
            <a:off x="6648450" y="4105275"/>
            <a:ext cx="4095750" cy="0"/>
          </a:xfrm>
          <a:prstGeom prst="line">
            <a:avLst/>
          </a:prstGeom>
          <a:noFill/>
          <a:ln w="14288">
            <a:solidFill>
              <a:srgbClr val="8A8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787D9F7-D8E9-47E4-B8F9-E2ECD6B76535}"/>
              </a:ext>
            </a:extLst>
          </p:cNvPr>
          <p:cNvSpPr>
            <a:spLocks noGrp="1"/>
          </p:cNvSpPr>
          <p:nvPr/>
        </p:nvSpPr>
        <p:spPr>
          <a:xfrm>
            <a:off x="6924675" y="2686050"/>
            <a:ext cx="552450" cy="1409700"/>
          </a:xfrm>
          <a:prstGeom prst="rect">
            <a:avLst/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3F01219-B32A-4746-A8CF-9A5A5F94DA4C}"/>
              </a:ext>
            </a:extLst>
          </p:cNvPr>
          <p:cNvSpPr>
            <a:spLocks noGrp="1"/>
          </p:cNvSpPr>
          <p:nvPr/>
        </p:nvSpPr>
        <p:spPr>
          <a:xfrm>
            <a:off x="6724650" y="4238625"/>
            <a:ext cx="952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first A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5908926-9BDD-4D12-BE34-1AA901237A4A}"/>
              </a:ext>
            </a:extLst>
          </p:cNvPr>
          <p:cNvSpPr>
            <a:spLocks noGrp="1"/>
          </p:cNvSpPr>
          <p:nvPr/>
        </p:nvSpPr>
        <p:spPr>
          <a:xfrm>
            <a:off x="7981950" y="3171825"/>
            <a:ext cx="552450" cy="923925"/>
          </a:xfrm>
          <a:prstGeom prst="rect">
            <a:avLst/>
          </a:prstGeom>
          <a:solidFill>
            <a:srgbClr val="DCEBED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6D5E7CD-397B-4B24-B44C-C4C585947B4B}"/>
              </a:ext>
            </a:extLst>
          </p:cNvPr>
          <p:cNvSpPr>
            <a:spLocks noGrp="1"/>
          </p:cNvSpPr>
          <p:nvPr/>
        </p:nvSpPr>
        <p:spPr>
          <a:xfrm>
            <a:off x="7781925" y="4238625"/>
            <a:ext cx="952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repeat A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290F4BC-BDAE-4D5C-B8AB-AF01C0F0412E}"/>
              </a:ext>
            </a:extLst>
          </p:cNvPr>
          <p:cNvSpPr>
            <a:spLocks noGrp="1"/>
          </p:cNvSpPr>
          <p:nvPr/>
        </p:nvSpPr>
        <p:spPr>
          <a:xfrm>
            <a:off x="9591675" y="2514600"/>
            <a:ext cx="552450" cy="1581150"/>
          </a:xfrm>
          <a:prstGeom prst="rect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E4543A2-C35E-47C3-B792-64D54E9A23EF}"/>
              </a:ext>
            </a:extLst>
          </p:cNvPr>
          <p:cNvSpPr>
            <a:spLocks noGrp="1"/>
          </p:cNvSpPr>
          <p:nvPr/>
        </p:nvSpPr>
        <p:spPr>
          <a:xfrm>
            <a:off x="9391650" y="4238625"/>
            <a:ext cx="952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new B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72E73A1-6ED1-4367-82EB-BF757869BC46}"/>
              </a:ext>
            </a:extLst>
          </p:cNvPr>
          <p:cNvSpPr>
            <a:spLocks noGrp="1"/>
          </p:cNvSpPr>
          <p:nvPr/>
        </p:nvSpPr>
        <p:spPr>
          <a:xfrm>
            <a:off x="6486525" y="4810125"/>
            <a:ext cx="48577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Prediction within a study does not guarantee interpretation—or accuracy for a new person.</a:t>
            </a:r>
          </a:p>
        </p:txBody>
      </p:sp>
    </p:spTree>
    <p:extLst>
      <p:ext uri="{BB962C8B-B14F-4D97-AF65-F5344CB8AC3E}">
        <p14:creationId xmlns:p14="http://schemas.microsoft.com/office/powerpoint/2010/main" val="132636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4" grpId="0"/>
      <p:bldP spid="81" grpId="0"/>
      <p:bldP spid="82" grpId="0"/>
      <p:bldP spid="84" grpId="0"/>
      <p:bldP spid="85" grpId="0"/>
      <p:bldP spid="88" grpId="0"/>
      <p:bldP spid="90" grpId="0"/>
      <p:bldP spid="92" grpId="0"/>
      <p:bldP spid="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-14-Title">
            <a:extLst>
              <a:ext uri="{FF2B5EF4-FFF2-40B4-BE49-F238E27FC236}">
                <a16:creationId xmlns:a16="http://schemas.microsoft.com/office/drawing/2014/main" id="{5942BD4A-BC63-4998-BC5E-1EB48D7786A4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Connectivity measures dependence—not causal direction</a:t>
            </a:r>
          </a:p>
        </p:txBody>
      </p:sp>
      <p:sp>
        <p:nvSpPr>
          <p:cNvPr id="2" name="Slide-14-Framework-METHOD">
            <a:extLst>
              <a:ext uri="{FF2B5EF4-FFF2-40B4-BE49-F238E27FC236}">
                <a16:creationId xmlns:a16="http://schemas.microsoft.com/office/drawing/2014/main" id="{4FA97210-42DF-4C02-AACE-C4449AAD3870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8A8A85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14-Framework-ANALYSIS">
            <a:extLst>
              <a:ext uri="{FF2B5EF4-FFF2-40B4-BE49-F238E27FC236}">
                <a16:creationId xmlns:a16="http://schemas.microsoft.com/office/drawing/2014/main" id="{7CEC35ED-6A98-40BF-A2D9-B70C6512DFD2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14-Framework-WARRANT">
            <a:extLst>
              <a:ext uri="{FF2B5EF4-FFF2-40B4-BE49-F238E27FC236}">
                <a16:creationId xmlns:a16="http://schemas.microsoft.com/office/drawing/2014/main" id="{21682F12-E52B-428A-B540-0F5E0EEF81AA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14-Number">
            <a:extLst>
              <a:ext uri="{FF2B5EF4-FFF2-40B4-BE49-F238E27FC236}">
                <a16:creationId xmlns:a16="http://schemas.microsoft.com/office/drawing/2014/main" id="{0A7E620F-1148-4743-B19C-B27E07EDD0A3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5E82CB-B862-48C8-B551-249719645A8E}"/>
              </a:ext>
            </a:extLst>
          </p:cNvPr>
          <p:cNvSpPr>
            <a:spLocks noGrp="1"/>
          </p:cNvSpPr>
          <p:nvPr/>
        </p:nvSpPr>
        <p:spPr>
          <a:xfrm>
            <a:off x="390525" y="1295400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Functional connectivity measures statistical dependence among signals.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A179A7-C3DC-4981-838C-F9A1CBE71E85}"/>
              </a:ext>
            </a:extLst>
          </p:cNvPr>
          <p:cNvSpPr>
            <a:spLocks noGrp="1"/>
          </p:cNvSpPr>
          <p:nvPr/>
        </p:nvSpPr>
        <p:spPr>
          <a:xfrm>
            <a:off x="781050" y="2009775"/>
            <a:ext cx="2762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influences 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46453F-0C76-445E-AD74-7BE74AEEC5D0}"/>
              </a:ext>
            </a:extLst>
          </p:cNvPr>
          <p:cNvSpPr>
            <a:spLocks noGrp="1"/>
          </p:cNvSpPr>
          <p:nvPr/>
        </p:nvSpPr>
        <p:spPr>
          <a:xfrm>
            <a:off x="4714875" y="2009775"/>
            <a:ext cx="2762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 influences 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C45C00-43E0-4EEE-9D34-3C4014FB88EE}"/>
              </a:ext>
            </a:extLst>
          </p:cNvPr>
          <p:cNvSpPr>
            <a:spLocks noGrp="1"/>
          </p:cNvSpPr>
          <p:nvPr/>
        </p:nvSpPr>
        <p:spPr>
          <a:xfrm>
            <a:off x="8648700" y="2009775"/>
            <a:ext cx="2762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0027"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 third process influences both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E06C24-77F7-4F5C-BA30-175B3F3D0748}"/>
              </a:ext>
            </a:extLst>
          </p:cNvPr>
          <p:cNvSpPr>
            <a:spLocks noGrp="1"/>
          </p:cNvSpPr>
          <p:nvPr/>
        </p:nvSpPr>
        <p:spPr>
          <a:xfrm>
            <a:off x="1095375" y="2981325"/>
            <a:ext cx="819150" cy="819150"/>
          </a:xfrm>
          <a:prstGeom prst="ellipse">
            <a:avLst/>
          </a:prstGeom>
          <a:solidFill>
            <a:srgbClr val="F4F4F2"/>
          </a:solidFill>
          <a:ln w="14288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E1A668-D9C5-4B36-9712-EDE7ABEE6803}"/>
              </a:ext>
            </a:extLst>
          </p:cNvPr>
          <p:cNvSpPr>
            <a:spLocks noGrp="1"/>
          </p:cNvSpPr>
          <p:nvPr/>
        </p:nvSpPr>
        <p:spPr>
          <a:xfrm>
            <a:off x="1095375" y="3209925"/>
            <a:ext cx="819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BE6A7A-1743-4417-90FB-7E3C4085198F}"/>
              </a:ext>
            </a:extLst>
          </p:cNvPr>
          <p:cNvSpPr>
            <a:spLocks noGrp="1"/>
          </p:cNvSpPr>
          <p:nvPr/>
        </p:nvSpPr>
        <p:spPr>
          <a:xfrm>
            <a:off x="2019300" y="3076575"/>
            <a:ext cx="4000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5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E7C2973-342A-41B6-97B3-78C535B80F0D}"/>
              </a:ext>
            </a:extLst>
          </p:cNvPr>
          <p:cNvSpPr>
            <a:spLocks noGrp="1"/>
          </p:cNvSpPr>
          <p:nvPr/>
        </p:nvSpPr>
        <p:spPr>
          <a:xfrm>
            <a:off x="2505075" y="2981325"/>
            <a:ext cx="819150" cy="819150"/>
          </a:xfrm>
          <a:prstGeom prst="ellipse">
            <a:avLst/>
          </a:prstGeom>
          <a:solidFill>
            <a:srgbClr val="DCEBED"/>
          </a:solidFill>
          <a:ln w="14288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5FA739-C32D-484F-A38F-F5B471926A90}"/>
              </a:ext>
            </a:extLst>
          </p:cNvPr>
          <p:cNvSpPr>
            <a:spLocks noGrp="1"/>
          </p:cNvSpPr>
          <p:nvPr/>
        </p:nvSpPr>
        <p:spPr>
          <a:xfrm>
            <a:off x="2505075" y="3209925"/>
            <a:ext cx="819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BF794F1-1C22-41CE-92C3-AB50C3DB5D96}"/>
              </a:ext>
            </a:extLst>
          </p:cNvPr>
          <p:cNvSpPr>
            <a:spLocks noGrp="1"/>
          </p:cNvSpPr>
          <p:nvPr/>
        </p:nvSpPr>
        <p:spPr>
          <a:xfrm>
            <a:off x="5029200" y="2981325"/>
            <a:ext cx="819150" cy="819150"/>
          </a:xfrm>
          <a:prstGeom prst="ellipse">
            <a:avLst/>
          </a:prstGeom>
          <a:solidFill>
            <a:srgbClr val="DCEBED"/>
          </a:solidFill>
          <a:ln w="14288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414910-DF6C-458E-A0FC-A489C45A2DEA}"/>
              </a:ext>
            </a:extLst>
          </p:cNvPr>
          <p:cNvSpPr>
            <a:spLocks noGrp="1"/>
          </p:cNvSpPr>
          <p:nvPr/>
        </p:nvSpPr>
        <p:spPr>
          <a:xfrm>
            <a:off x="5029200" y="3209925"/>
            <a:ext cx="819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C48BED-E0D0-4BB6-A024-F75981014C87}"/>
              </a:ext>
            </a:extLst>
          </p:cNvPr>
          <p:cNvSpPr>
            <a:spLocks noGrp="1"/>
          </p:cNvSpPr>
          <p:nvPr/>
        </p:nvSpPr>
        <p:spPr>
          <a:xfrm>
            <a:off x="5953125" y="3076575"/>
            <a:ext cx="4000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5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2EEDC40-CF74-4448-BD1B-C76E3504381F}"/>
              </a:ext>
            </a:extLst>
          </p:cNvPr>
          <p:cNvSpPr>
            <a:spLocks noGrp="1"/>
          </p:cNvSpPr>
          <p:nvPr/>
        </p:nvSpPr>
        <p:spPr>
          <a:xfrm>
            <a:off x="6438900" y="2981325"/>
            <a:ext cx="819150" cy="819150"/>
          </a:xfrm>
          <a:prstGeom prst="ellipse">
            <a:avLst/>
          </a:prstGeom>
          <a:solidFill>
            <a:srgbClr val="F4F4F2"/>
          </a:solidFill>
          <a:ln w="14288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0C04E2-3F11-453C-841F-4BDC56E24024}"/>
              </a:ext>
            </a:extLst>
          </p:cNvPr>
          <p:cNvSpPr>
            <a:spLocks noGrp="1"/>
          </p:cNvSpPr>
          <p:nvPr/>
        </p:nvSpPr>
        <p:spPr>
          <a:xfrm>
            <a:off x="6438900" y="3209925"/>
            <a:ext cx="819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820FEA3-F4B5-4628-9A9D-F2D43317B43F}"/>
              </a:ext>
            </a:extLst>
          </p:cNvPr>
          <p:cNvSpPr>
            <a:spLocks noGrp="1"/>
          </p:cNvSpPr>
          <p:nvPr/>
        </p:nvSpPr>
        <p:spPr>
          <a:xfrm>
            <a:off x="9620250" y="2562225"/>
            <a:ext cx="819150" cy="819150"/>
          </a:xfrm>
          <a:prstGeom prst="ellipse">
            <a:avLst/>
          </a:prstGeom>
          <a:solidFill>
            <a:srgbClr val="DCEBED"/>
          </a:solidFill>
          <a:ln w="14288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454354-251F-4CF7-A91E-B2C0846FE212}"/>
              </a:ext>
            </a:extLst>
          </p:cNvPr>
          <p:cNvSpPr>
            <a:spLocks noGrp="1"/>
          </p:cNvSpPr>
          <p:nvPr/>
        </p:nvSpPr>
        <p:spPr>
          <a:xfrm>
            <a:off x="9620250" y="2790825"/>
            <a:ext cx="819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C</a:t>
            </a: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A02EE55F-F255-47D3-969C-464B9312390B}"/>
              </a:ext>
            </a:extLst>
          </p:cNvPr>
          <p:cNvSpPr>
            <a:spLocks noGrp="1"/>
          </p:cNvSpPr>
          <p:nvPr/>
        </p:nvSpPr>
        <p:spPr>
          <a:xfrm flipH="1">
            <a:off x="9163050" y="3352800"/>
            <a:ext cx="742950" cy="79057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A571CBE3-9CE0-4008-8864-4FA9102F51B7}"/>
              </a:ext>
            </a:extLst>
          </p:cNvPr>
          <p:cNvSpPr>
            <a:spLocks noGrp="1"/>
          </p:cNvSpPr>
          <p:nvPr/>
        </p:nvSpPr>
        <p:spPr>
          <a:xfrm>
            <a:off x="10153650" y="3352800"/>
            <a:ext cx="742950" cy="790575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9D37CAF-DB4C-4452-9ACC-A3FCB18C377C}"/>
              </a:ext>
            </a:extLst>
          </p:cNvPr>
          <p:cNvSpPr>
            <a:spLocks noGrp="1"/>
          </p:cNvSpPr>
          <p:nvPr/>
        </p:nvSpPr>
        <p:spPr>
          <a:xfrm>
            <a:off x="8705850" y="4048125"/>
            <a:ext cx="819150" cy="819150"/>
          </a:xfrm>
          <a:prstGeom prst="ellipse">
            <a:avLst/>
          </a:prstGeom>
          <a:solidFill>
            <a:srgbClr val="F4F4F2"/>
          </a:solidFill>
          <a:ln w="14288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28238E-065C-4DDA-9E6D-381A8E8A2898}"/>
              </a:ext>
            </a:extLst>
          </p:cNvPr>
          <p:cNvSpPr>
            <a:spLocks noGrp="1"/>
          </p:cNvSpPr>
          <p:nvPr/>
        </p:nvSpPr>
        <p:spPr>
          <a:xfrm>
            <a:off x="8705850" y="4276725"/>
            <a:ext cx="819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A764E5C-6E71-47BF-B3D9-62DC6744F11C}"/>
              </a:ext>
            </a:extLst>
          </p:cNvPr>
          <p:cNvSpPr>
            <a:spLocks noGrp="1"/>
          </p:cNvSpPr>
          <p:nvPr/>
        </p:nvSpPr>
        <p:spPr>
          <a:xfrm>
            <a:off x="10534650" y="4048125"/>
            <a:ext cx="819150" cy="819150"/>
          </a:xfrm>
          <a:prstGeom prst="ellipse">
            <a:avLst/>
          </a:prstGeom>
          <a:solidFill>
            <a:srgbClr val="F4F4F2"/>
          </a:solidFill>
          <a:ln w="14288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AB1267-D0C9-4C85-9AAD-80F3409B9798}"/>
              </a:ext>
            </a:extLst>
          </p:cNvPr>
          <p:cNvSpPr>
            <a:spLocks noGrp="1"/>
          </p:cNvSpPr>
          <p:nvPr/>
        </p:nvSpPr>
        <p:spPr>
          <a:xfrm>
            <a:off x="10534650" y="4276725"/>
            <a:ext cx="819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00BB55-88A2-44F8-8992-3C54A18DD0B3}"/>
              </a:ext>
            </a:extLst>
          </p:cNvPr>
          <p:cNvSpPr>
            <a:spLocks noGrp="1"/>
          </p:cNvSpPr>
          <p:nvPr/>
        </p:nvSpPr>
        <p:spPr>
          <a:xfrm>
            <a:off x="390525" y="5238750"/>
            <a:ext cx="11144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same covariation can fit several causal structures.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B4307DE-4B2B-40D7-9B8F-612514C5120C}"/>
              </a:ext>
            </a:extLst>
          </p:cNvPr>
          <p:cNvSpPr>
            <a:spLocks noGrp="1"/>
          </p:cNvSpPr>
          <p:nvPr/>
        </p:nvSpPr>
        <p:spPr>
          <a:xfrm>
            <a:off x="390525" y="5657850"/>
            <a:ext cx="11144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Directional models compare specified hypotheses; conclusions depend on the model and design.</a:t>
            </a:r>
          </a:p>
        </p:txBody>
      </p:sp>
    </p:spTree>
    <p:extLst>
      <p:ext uri="{BB962C8B-B14F-4D97-AF65-F5344CB8AC3E}">
        <p14:creationId xmlns:p14="http://schemas.microsoft.com/office/powerpoint/2010/main" val="33651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 animBg="1"/>
      <p:bldP spid="16" grpId="0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-15-Title">
            <a:extLst>
              <a:ext uri="{FF2B5EF4-FFF2-40B4-BE49-F238E27FC236}">
                <a16:creationId xmlns:a16="http://schemas.microsoft.com/office/drawing/2014/main" id="{9358A423-74EC-4AB0-B485-0B9E929F3D0F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ethical question determines which outcomes matter</a:t>
            </a:r>
          </a:p>
        </p:txBody>
      </p:sp>
      <p:sp>
        <p:nvSpPr>
          <p:cNvPr id="2" name="Slide-15-Framework-METHOD">
            <a:extLst>
              <a:ext uri="{FF2B5EF4-FFF2-40B4-BE49-F238E27FC236}">
                <a16:creationId xmlns:a16="http://schemas.microsoft.com/office/drawing/2014/main" id="{48C287B8-CD38-4E81-9CBF-05DB146435B1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15-Framework-ANALYSIS">
            <a:extLst>
              <a:ext uri="{FF2B5EF4-FFF2-40B4-BE49-F238E27FC236}">
                <a16:creationId xmlns:a16="http://schemas.microsoft.com/office/drawing/2014/main" id="{C3A8131D-D88A-4C4A-B02B-5D34A4701FB6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15-Framework-WARRANT">
            <a:extLst>
              <a:ext uri="{FF2B5EF4-FFF2-40B4-BE49-F238E27FC236}">
                <a16:creationId xmlns:a16="http://schemas.microsoft.com/office/drawing/2014/main" id="{F1E699BB-0CDA-4DF9-9C4F-178EDE004853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15-Number">
            <a:extLst>
              <a:ext uri="{FF2B5EF4-FFF2-40B4-BE49-F238E27FC236}">
                <a16:creationId xmlns:a16="http://schemas.microsoft.com/office/drawing/2014/main" id="{8729262F-5913-49EE-AD2F-3355FA56B89D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56652AA-16FB-43DC-84DF-829021B8B385}"/>
              </a:ext>
            </a:extLst>
          </p:cNvPr>
          <p:cNvSpPr>
            <a:spLocks noGrp="1"/>
          </p:cNvSpPr>
          <p:nvPr/>
        </p:nvSpPr>
        <p:spPr>
          <a:xfrm>
            <a:off x="5095875" y="2362200"/>
            <a:ext cx="2000250" cy="2000250"/>
          </a:xfrm>
          <a:prstGeom prst="ellipse">
            <a:avLst/>
          </a:prstGeom>
          <a:solidFill>
            <a:srgbClr val="DCEBED"/>
          </a:solidFill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712780-96F3-48E7-89D6-A03AD5631134}"/>
              </a:ext>
            </a:extLst>
          </p:cNvPr>
          <p:cNvSpPr>
            <a:spLocks noGrp="1"/>
          </p:cNvSpPr>
          <p:nvPr/>
        </p:nvSpPr>
        <p:spPr>
          <a:xfrm>
            <a:off x="5429250" y="3076575"/>
            <a:ext cx="1333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PERSON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AD9125-D8EB-459C-9F4F-FEDFFCCBE686}"/>
              </a:ext>
            </a:extLst>
          </p:cNvPr>
          <p:cNvSpPr>
            <a:spLocks noGrp="1"/>
          </p:cNvSpPr>
          <p:nvPr/>
        </p:nvSpPr>
        <p:spPr>
          <a:xfrm>
            <a:off x="695325" y="1590675"/>
            <a:ext cx="3143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BEHAVIOR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3299E1-61E3-40C1-BAA5-4A1F9EE4D940}"/>
              </a:ext>
            </a:extLst>
          </p:cNvPr>
          <p:cNvSpPr>
            <a:spLocks noGrp="1"/>
          </p:cNvSpPr>
          <p:nvPr/>
        </p:nvSpPr>
        <p:spPr>
          <a:xfrm>
            <a:off x="695325" y="1914525"/>
            <a:ext cx="3143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Choice, accuracy, reaction time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F1BDFC64-2957-4889-AF03-07BC4215C864}"/>
              </a:ext>
            </a:extLst>
          </p:cNvPr>
          <p:cNvSpPr>
            <a:spLocks noGrp="1"/>
          </p:cNvSpPr>
          <p:nvPr/>
        </p:nvSpPr>
        <p:spPr>
          <a:xfrm>
            <a:off x="2266950" y="2524125"/>
            <a:ext cx="3829050" cy="104775"/>
          </a:xfrm>
          <a:prstGeom prst="line">
            <a:avLst/>
          </a:prstGeom>
          <a:noFill/>
          <a:ln w="10478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02606B-D3FC-423B-BB96-A85B6777AD90}"/>
              </a:ext>
            </a:extLst>
          </p:cNvPr>
          <p:cNvSpPr>
            <a:spLocks noGrp="1"/>
          </p:cNvSpPr>
          <p:nvPr/>
        </p:nvSpPr>
        <p:spPr>
          <a:xfrm>
            <a:off x="695325" y="4429125"/>
            <a:ext cx="3143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CLINICAL OUTCOMES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754695-ADC6-40A5-B07E-6E6831690387}"/>
              </a:ext>
            </a:extLst>
          </p:cNvPr>
          <p:cNvSpPr>
            <a:spLocks noGrp="1"/>
          </p:cNvSpPr>
          <p:nvPr/>
        </p:nvSpPr>
        <p:spPr>
          <a:xfrm>
            <a:off x="695325" y="4752975"/>
            <a:ext cx="3143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Symptoms, functioning, adverse events, follow-up</a:t>
            </a: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987DD053-6B06-481A-A3DF-13D0CC4BBE5C}"/>
              </a:ext>
            </a:extLst>
          </p:cNvPr>
          <p:cNvSpPr>
            <a:spLocks noGrp="1"/>
          </p:cNvSpPr>
          <p:nvPr/>
        </p:nvSpPr>
        <p:spPr>
          <a:xfrm flipV="1">
            <a:off x="2266950" y="4200525"/>
            <a:ext cx="3829050" cy="152400"/>
          </a:xfrm>
          <a:prstGeom prst="line">
            <a:avLst/>
          </a:prstGeom>
          <a:noFill/>
          <a:ln w="10478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9455D7-ECE2-4752-8D48-FE54CFEEDAC0}"/>
              </a:ext>
            </a:extLst>
          </p:cNvPr>
          <p:cNvSpPr>
            <a:spLocks noGrp="1"/>
          </p:cNvSpPr>
          <p:nvPr/>
        </p:nvSpPr>
        <p:spPr>
          <a:xfrm>
            <a:off x="8353425" y="1590675"/>
            <a:ext cx="3143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FIRST-PERSON EVIDENCE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577B93-430F-49CF-8FBA-F48D63B37208}"/>
              </a:ext>
            </a:extLst>
          </p:cNvPr>
          <p:cNvSpPr>
            <a:spLocks noGrp="1"/>
          </p:cNvSpPr>
          <p:nvPr/>
        </p:nvSpPr>
        <p:spPr>
          <a:xfrm>
            <a:off x="8353425" y="1914525"/>
            <a:ext cx="3143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Surveys, interviews, qualitative analysis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3501DA91-DC3C-4845-BBD0-F7918425ECD8}"/>
              </a:ext>
            </a:extLst>
          </p:cNvPr>
          <p:cNvSpPr>
            <a:spLocks noGrp="1"/>
          </p:cNvSpPr>
          <p:nvPr/>
        </p:nvSpPr>
        <p:spPr>
          <a:xfrm flipH="1">
            <a:off x="6096000" y="2524125"/>
            <a:ext cx="3829050" cy="104775"/>
          </a:xfrm>
          <a:prstGeom prst="line">
            <a:avLst/>
          </a:prstGeom>
          <a:noFill/>
          <a:ln w="10478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FABD1C-0954-40AD-82BA-A0D6C5E4CA29}"/>
              </a:ext>
            </a:extLst>
          </p:cNvPr>
          <p:cNvSpPr>
            <a:spLocks noGrp="1"/>
          </p:cNvSpPr>
          <p:nvPr/>
        </p:nvSpPr>
        <p:spPr>
          <a:xfrm>
            <a:off x="8353425" y="4429125"/>
            <a:ext cx="3143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EVIDENCE SYNTHESIS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DBADB9-56B8-448C-BCFF-025CA342EE77}"/>
              </a:ext>
            </a:extLst>
          </p:cNvPr>
          <p:cNvSpPr>
            <a:spLocks noGrp="1"/>
          </p:cNvSpPr>
          <p:nvPr/>
        </p:nvSpPr>
        <p:spPr>
          <a:xfrm>
            <a:off x="8353425" y="4752975"/>
            <a:ext cx="3143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Systematic review across studies</a:t>
            </a:r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CAE981B9-ADB1-441A-8B31-E4D89882CCF4}"/>
              </a:ext>
            </a:extLst>
          </p:cNvPr>
          <p:cNvSpPr>
            <a:spLocks noGrp="1"/>
          </p:cNvSpPr>
          <p:nvPr/>
        </p:nvSpPr>
        <p:spPr>
          <a:xfrm flipH="1" flipV="1">
            <a:off x="6096000" y="4200525"/>
            <a:ext cx="3829050" cy="152400"/>
          </a:xfrm>
          <a:prstGeom prst="line">
            <a:avLst/>
          </a:prstGeom>
          <a:noFill/>
          <a:ln w="10478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265AD4-AF0C-4FB1-ABFC-CB06C6571439}"/>
              </a:ext>
            </a:extLst>
          </p:cNvPr>
          <p:cNvSpPr>
            <a:spLocks noGrp="1"/>
          </p:cNvSpPr>
          <p:nvPr/>
        </p:nvSpPr>
        <p:spPr>
          <a:xfrm>
            <a:off x="4524375" y="4905375"/>
            <a:ext cx="3143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NEURAL EVIDENCE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30E5E1-681A-4382-A58B-97E8899DCC49}"/>
              </a:ext>
            </a:extLst>
          </p:cNvPr>
          <p:cNvSpPr>
            <a:spLocks noGrp="1"/>
          </p:cNvSpPr>
          <p:nvPr/>
        </p:nvSpPr>
        <p:spPr>
          <a:xfrm>
            <a:off x="4524375" y="5229225"/>
            <a:ext cx="3143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Recorded signals and perturbation effects</a:t>
            </a: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4B3AA550-24C4-4E1C-B68A-1955F44C16B7}"/>
              </a:ext>
            </a:extLst>
          </p:cNvPr>
          <p:cNvSpPr>
            <a:spLocks noGrp="1"/>
          </p:cNvSpPr>
          <p:nvPr/>
        </p:nvSpPr>
        <p:spPr>
          <a:xfrm flipV="1">
            <a:off x="6096000" y="4200525"/>
            <a:ext cx="0" cy="628650"/>
          </a:xfrm>
          <a:prstGeom prst="line">
            <a:avLst/>
          </a:prstGeom>
          <a:noFill/>
          <a:ln w="16193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744112-1EC7-4C90-A06A-848C079BF52F}"/>
              </a:ext>
            </a:extLst>
          </p:cNvPr>
          <p:cNvSpPr>
            <a:spLocks noGrp="1"/>
          </p:cNvSpPr>
          <p:nvPr/>
        </p:nvSpPr>
        <p:spPr>
          <a:xfrm>
            <a:off x="1638300" y="5724525"/>
            <a:ext cx="891540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did the person do? Did an intervention help or harm? How did participants understand the experience? How consistent is the literature?</a:t>
            </a:r>
          </a:p>
        </p:txBody>
      </p:sp>
    </p:spTree>
    <p:extLst>
      <p:ext uri="{BB962C8B-B14F-4D97-AF65-F5344CB8AC3E}">
        <p14:creationId xmlns:p14="http://schemas.microsoft.com/office/powerpoint/2010/main" val="43207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-16-Title">
            <a:extLst>
              <a:ext uri="{FF2B5EF4-FFF2-40B4-BE49-F238E27FC236}">
                <a16:creationId xmlns:a16="http://schemas.microsoft.com/office/drawing/2014/main" id="{D3B99975-C186-42FD-941A-16CB826C2F36}"/>
              </a:ext>
            </a:extLst>
          </p:cNvPr>
          <p:cNvSpPr>
            <a:spLocks noGrp="1"/>
          </p:cNvSpPr>
          <p:nvPr/>
        </p:nvSpPr>
        <p:spPr>
          <a:xfrm>
            <a:off x="390525" y="314325"/>
            <a:ext cx="114014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Designing a moral-judgment study</a:t>
            </a:r>
          </a:p>
        </p:txBody>
      </p:sp>
      <p:sp>
        <p:nvSpPr>
          <p:cNvPr id="2" name="Slide-16-Framework-METHOD">
            <a:extLst>
              <a:ext uri="{FF2B5EF4-FFF2-40B4-BE49-F238E27FC236}">
                <a16:creationId xmlns:a16="http://schemas.microsoft.com/office/drawing/2014/main" id="{E660A938-C57F-43F2-8265-29853AC01432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Slide-16-Framework-ANALYSIS">
            <a:extLst>
              <a:ext uri="{FF2B5EF4-FFF2-40B4-BE49-F238E27FC236}">
                <a16:creationId xmlns:a16="http://schemas.microsoft.com/office/drawing/2014/main" id="{D7D716FA-FEFF-498F-8AA4-62D07FF488A5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4" name="Slide-16-Framework-WARRANT">
            <a:extLst>
              <a:ext uri="{FF2B5EF4-FFF2-40B4-BE49-F238E27FC236}">
                <a16:creationId xmlns:a16="http://schemas.microsoft.com/office/drawing/2014/main" id="{A1E51B24-5D18-4C7F-AAAF-CDFE8C419898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5" name="Slide-16-Number">
            <a:extLst>
              <a:ext uri="{FF2B5EF4-FFF2-40B4-BE49-F238E27FC236}">
                <a16:creationId xmlns:a16="http://schemas.microsoft.com/office/drawing/2014/main" id="{AA04F9D8-D90A-4D3C-8551-260A46198504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3C51AC-A58B-4BD8-8506-CF9F10A2389B}"/>
              </a:ext>
            </a:extLst>
          </p:cNvPr>
          <p:cNvSpPr>
            <a:spLocks noGrp="1"/>
          </p:cNvSpPr>
          <p:nvPr/>
        </p:nvSpPr>
        <p:spPr>
          <a:xfrm>
            <a:off x="390525" y="1085850"/>
            <a:ext cx="11334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People often judge switching a trolley differently from pushing a person, even when both actions could save five people at the cost of one life.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42A3A8-28B0-4B08-9243-7B2C252DD441}"/>
              </a:ext>
            </a:extLst>
          </p:cNvPr>
          <p:cNvSpPr>
            <a:spLocks noGrp="1"/>
          </p:cNvSpPr>
          <p:nvPr/>
        </p:nvSpPr>
        <p:spPr>
          <a:xfrm>
            <a:off x="552450" y="1771650"/>
            <a:ext cx="2190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SWITCH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D0639888-BEC5-4BA3-88EF-B69FB3C824D0}"/>
              </a:ext>
            </a:extLst>
          </p:cNvPr>
          <p:cNvSpPr>
            <a:spLocks noGrp="1"/>
          </p:cNvSpPr>
          <p:nvPr/>
        </p:nvSpPr>
        <p:spPr>
          <a:xfrm>
            <a:off x="600075" y="2543175"/>
            <a:ext cx="3762375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BCB5AC92-29C8-4CF0-AFB5-77829C6C2710}"/>
              </a:ext>
            </a:extLst>
          </p:cNvPr>
          <p:cNvSpPr>
            <a:spLocks noGrp="1"/>
          </p:cNvSpPr>
          <p:nvPr/>
        </p:nvSpPr>
        <p:spPr>
          <a:xfrm flipV="1">
            <a:off x="2971800" y="1905000"/>
            <a:ext cx="1333500" cy="638175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43A32EE-8F44-460D-99A6-7744D74558A4}"/>
              </a:ext>
            </a:extLst>
          </p:cNvPr>
          <p:cNvSpPr>
            <a:spLocks noGrp="1"/>
          </p:cNvSpPr>
          <p:nvPr/>
        </p:nvSpPr>
        <p:spPr>
          <a:xfrm>
            <a:off x="895350" y="2200275"/>
            <a:ext cx="733425" cy="323850"/>
          </a:xfrm>
          <a:prstGeom prst="roundRect">
            <a:avLst>
              <a:gd name="adj" fmla="val 23529"/>
            </a:avLst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2226A3-8411-4E4A-86A2-F48E77E169F2}"/>
              </a:ext>
            </a:extLst>
          </p:cNvPr>
          <p:cNvSpPr>
            <a:spLocks noGrp="1"/>
          </p:cNvSpPr>
          <p:nvPr/>
        </p:nvSpPr>
        <p:spPr>
          <a:xfrm>
            <a:off x="971550" y="2286000"/>
            <a:ext cx="581025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trolley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002680-B97C-47FD-873C-C2155E1590C2}"/>
              </a:ext>
            </a:extLst>
          </p:cNvPr>
          <p:cNvSpPr>
            <a:spLocks noGrp="1"/>
          </p:cNvSpPr>
          <p:nvPr/>
        </p:nvSpPr>
        <p:spPr>
          <a:xfrm>
            <a:off x="3429000" y="2495550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E4FBA05-1E66-458A-9393-0DA01CCFEAFE}"/>
              </a:ext>
            </a:extLst>
          </p:cNvPr>
          <p:cNvSpPr>
            <a:spLocks noGrp="1"/>
          </p:cNvSpPr>
          <p:nvPr/>
        </p:nvSpPr>
        <p:spPr>
          <a:xfrm>
            <a:off x="3619500" y="2495550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50D340-8F4D-4BDD-898C-4BB436D98042}"/>
              </a:ext>
            </a:extLst>
          </p:cNvPr>
          <p:cNvSpPr>
            <a:spLocks noGrp="1"/>
          </p:cNvSpPr>
          <p:nvPr/>
        </p:nvSpPr>
        <p:spPr>
          <a:xfrm>
            <a:off x="3810000" y="2495550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3959BCB-0055-4188-AE5C-4E537A8D4C16}"/>
              </a:ext>
            </a:extLst>
          </p:cNvPr>
          <p:cNvSpPr>
            <a:spLocks noGrp="1"/>
          </p:cNvSpPr>
          <p:nvPr/>
        </p:nvSpPr>
        <p:spPr>
          <a:xfrm>
            <a:off x="4000500" y="2495550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268A001-10B9-4DA9-A3F4-081FBDD36431}"/>
              </a:ext>
            </a:extLst>
          </p:cNvPr>
          <p:cNvSpPr>
            <a:spLocks noGrp="1"/>
          </p:cNvSpPr>
          <p:nvPr/>
        </p:nvSpPr>
        <p:spPr>
          <a:xfrm>
            <a:off x="4191000" y="2495550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0590B27-680E-4D9F-88BB-BB2D09FAB332}"/>
              </a:ext>
            </a:extLst>
          </p:cNvPr>
          <p:cNvSpPr>
            <a:spLocks noGrp="1"/>
          </p:cNvSpPr>
          <p:nvPr/>
        </p:nvSpPr>
        <p:spPr>
          <a:xfrm>
            <a:off x="4129088" y="1909763"/>
            <a:ext cx="104775" cy="10477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3BF2BF-4F8F-48C3-9C7F-05DE83BAFE5B}"/>
              </a:ext>
            </a:extLst>
          </p:cNvPr>
          <p:cNvSpPr>
            <a:spLocks noGrp="1"/>
          </p:cNvSpPr>
          <p:nvPr/>
        </p:nvSpPr>
        <p:spPr>
          <a:xfrm>
            <a:off x="2543175" y="2352675"/>
            <a:ext cx="266700" cy="381000"/>
          </a:xfrm>
          <a:prstGeom prst="rect">
            <a:avLst/>
          </a:prstGeom>
          <a:solidFill>
            <a:srgbClr val="FFFFFF"/>
          </a:solidFill>
          <a:ln w="12383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14DCD31A-10B9-46D5-B640-321FCCE77806}"/>
              </a:ext>
            </a:extLst>
          </p:cNvPr>
          <p:cNvSpPr>
            <a:spLocks noGrp="1"/>
          </p:cNvSpPr>
          <p:nvPr/>
        </p:nvSpPr>
        <p:spPr>
          <a:xfrm flipV="1">
            <a:off x="2676525" y="2085975"/>
            <a:ext cx="190500" cy="266700"/>
          </a:xfrm>
          <a:prstGeom prst="line">
            <a:avLst/>
          </a:prstGeom>
          <a:noFill/>
          <a:ln w="19050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786572-AEDD-4E95-887A-EBED9BBF5290}"/>
              </a:ext>
            </a:extLst>
          </p:cNvPr>
          <p:cNvSpPr>
            <a:spLocks noGrp="1"/>
          </p:cNvSpPr>
          <p:nvPr/>
        </p:nvSpPr>
        <p:spPr>
          <a:xfrm>
            <a:off x="6819900" y="1771650"/>
            <a:ext cx="2190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FOOTBRIDGE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D111FB68-5042-44AA-8824-51E1C5312EB8}"/>
              </a:ext>
            </a:extLst>
          </p:cNvPr>
          <p:cNvSpPr>
            <a:spLocks noGrp="1"/>
          </p:cNvSpPr>
          <p:nvPr/>
        </p:nvSpPr>
        <p:spPr>
          <a:xfrm>
            <a:off x="6858000" y="2724150"/>
            <a:ext cx="4238625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36AD5DF-012E-423B-A8FF-BC54659BC4D4}"/>
              </a:ext>
            </a:extLst>
          </p:cNvPr>
          <p:cNvSpPr>
            <a:spLocks noGrp="1"/>
          </p:cNvSpPr>
          <p:nvPr/>
        </p:nvSpPr>
        <p:spPr>
          <a:xfrm>
            <a:off x="7067550" y="2381250"/>
            <a:ext cx="733425" cy="323850"/>
          </a:xfrm>
          <a:prstGeom prst="roundRect">
            <a:avLst>
              <a:gd name="adj" fmla="val 23529"/>
            </a:avLst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E31AA1-2E23-427A-BEDC-8EFE7378AB91}"/>
              </a:ext>
            </a:extLst>
          </p:cNvPr>
          <p:cNvSpPr>
            <a:spLocks noGrp="1"/>
          </p:cNvSpPr>
          <p:nvPr/>
        </p:nvSpPr>
        <p:spPr>
          <a:xfrm>
            <a:off x="7143750" y="2466975"/>
            <a:ext cx="581025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trolley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3208D6E-66EC-4DBF-852B-75BF16662EFC}"/>
              </a:ext>
            </a:extLst>
          </p:cNvPr>
          <p:cNvSpPr>
            <a:spLocks noGrp="1"/>
          </p:cNvSpPr>
          <p:nvPr/>
        </p:nvSpPr>
        <p:spPr>
          <a:xfrm>
            <a:off x="10010775" y="2676525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5DDA43E-AC60-48EC-9EDC-54B147C2E3B6}"/>
              </a:ext>
            </a:extLst>
          </p:cNvPr>
          <p:cNvSpPr>
            <a:spLocks noGrp="1"/>
          </p:cNvSpPr>
          <p:nvPr/>
        </p:nvSpPr>
        <p:spPr>
          <a:xfrm>
            <a:off x="10201275" y="2676525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965BD21-4018-4880-911B-364093B9F281}"/>
              </a:ext>
            </a:extLst>
          </p:cNvPr>
          <p:cNvSpPr>
            <a:spLocks noGrp="1"/>
          </p:cNvSpPr>
          <p:nvPr/>
        </p:nvSpPr>
        <p:spPr>
          <a:xfrm>
            <a:off x="10391775" y="2676525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C0EA330-DAA6-47E6-B108-478076B84D81}"/>
              </a:ext>
            </a:extLst>
          </p:cNvPr>
          <p:cNvSpPr>
            <a:spLocks noGrp="1"/>
          </p:cNvSpPr>
          <p:nvPr/>
        </p:nvSpPr>
        <p:spPr>
          <a:xfrm>
            <a:off x="10582275" y="2676525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E9DA09D-F142-475E-A77C-CCC82067EE52}"/>
              </a:ext>
            </a:extLst>
          </p:cNvPr>
          <p:cNvSpPr>
            <a:spLocks noGrp="1"/>
          </p:cNvSpPr>
          <p:nvPr/>
        </p:nvSpPr>
        <p:spPr>
          <a:xfrm>
            <a:off x="10772775" y="2676525"/>
            <a:ext cx="95250" cy="95250"/>
          </a:xfrm>
          <a:prstGeom prst="ellipse">
            <a:avLst/>
          </a:prstGeom>
          <a:solidFill>
            <a:srgbClr val="B9852B"/>
          </a:solidFill>
          <a:ln w="9525">
            <a:solidFill>
              <a:srgbClr val="B985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traight Connector 28">
            <a:extLst>
              <a:ext uri="{FF2B5EF4-FFF2-40B4-BE49-F238E27FC236}">
                <a16:creationId xmlns:a16="http://schemas.microsoft.com/office/drawing/2014/main" id="{D75ECCF4-49D6-4B87-B279-4E43CE81F70B}"/>
              </a:ext>
            </a:extLst>
          </p:cNvPr>
          <p:cNvSpPr>
            <a:spLocks noGrp="1"/>
          </p:cNvSpPr>
          <p:nvPr/>
        </p:nvSpPr>
        <p:spPr>
          <a:xfrm>
            <a:off x="8039100" y="2076450"/>
            <a:ext cx="1562100" cy="0"/>
          </a:xfrm>
          <a:prstGeom prst="line">
            <a:avLst/>
          </a:prstGeom>
          <a:noFill/>
          <a:ln w="47625">
            <a:solidFill>
              <a:srgbClr val="4A4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1403242E-B723-4D40-A8F0-B0B01D74912B}"/>
              </a:ext>
            </a:extLst>
          </p:cNvPr>
          <p:cNvSpPr>
            <a:spLocks noGrp="1"/>
          </p:cNvSpPr>
          <p:nvPr/>
        </p:nvSpPr>
        <p:spPr>
          <a:xfrm>
            <a:off x="8153400" y="2076450"/>
            <a:ext cx="0" cy="428625"/>
          </a:xfrm>
          <a:prstGeom prst="line">
            <a:avLst/>
          </a:prstGeom>
          <a:noFill/>
          <a:ln w="28575">
            <a:solidFill>
              <a:srgbClr val="4A4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traight Connector 30">
            <a:extLst>
              <a:ext uri="{FF2B5EF4-FFF2-40B4-BE49-F238E27FC236}">
                <a16:creationId xmlns:a16="http://schemas.microsoft.com/office/drawing/2014/main" id="{827D00B6-3D52-4422-ACF3-FCA08B50767A}"/>
              </a:ext>
            </a:extLst>
          </p:cNvPr>
          <p:cNvSpPr>
            <a:spLocks noGrp="1"/>
          </p:cNvSpPr>
          <p:nvPr/>
        </p:nvSpPr>
        <p:spPr>
          <a:xfrm>
            <a:off x="9486900" y="2076450"/>
            <a:ext cx="0" cy="428625"/>
          </a:xfrm>
          <a:prstGeom prst="line">
            <a:avLst/>
          </a:prstGeom>
          <a:noFill/>
          <a:ln w="28575">
            <a:solidFill>
              <a:srgbClr val="4A4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7508255-9ED7-4DA6-8A0E-B19A104D8452}"/>
              </a:ext>
            </a:extLst>
          </p:cNvPr>
          <p:cNvSpPr>
            <a:spLocks noGrp="1"/>
          </p:cNvSpPr>
          <p:nvPr/>
        </p:nvSpPr>
        <p:spPr>
          <a:xfrm>
            <a:off x="8729663" y="1881188"/>
            <a:ext cx="123825" cy="1238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traight Connector 32">
            <a:extLst>
              <a:ext uri="{FF2B5EF4-FFF2-40B4-BE49-F238E27FC236}">
                <a16:creationId xmlns:a16="http://schemas.microsoft.com/office/drawing/2014/main" id="{94751783-4724-4EC4-85F9-5BB70DA08A7F}"/>
              </a:ext>
            </a:extLst>
          </p:cNvPr>
          <p:cNvSpPr>
            <a:spLocks noGrp="1"/>
          </p:cNvSpPr>
          <p:nvPr/>
        </p:nvSpPr>
        <p:spPr>
          <a:xfrm>
            <a:off x="8791575" y="2000250"/>
            <a:ext cx="0" cy="24765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traight Connector 33">
            <a:extLst>
              <a:ext uri="{FF2B5EF4-FFF2-40B4-BE49-F238E27FC236}">
                <a16:creationId xmlns:a16="http://schemas.microsoft.com/office/drawing/2014/main" id="{A147E570-DFA9-40C1-BF36-EF36EE397604}"/>
              </a:ext>
            </a:extLst>
          </p:cNvPr>
          <p:cNvSpPr>
            <a:spLocks noGrp="1"/>
          </p:cNvSpPr>
          <p:nvPr/>
        </p:nvSpPr>
        <p:spPr>
          <a:xfrm>
            <a:off x="390525" y="3095625"/>
            <a:ext cx="11334750" cy="0"/>
          </a:xfrm>
          <a:prstGeom prst="line">
            <a:avLst/>
          </a:prstGeom>
          <a:noFill/>
          <a:ln w="9525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A937767-7EDC-4D4F-AB6A-A6EBE5E795B9}"/>
              </a:ext>
            </a:extLst>
          </p:cNvPr>
          <p:cNvSpPr>
            <a:spLocks noGrp="1"/>
          </p:cNvSpPr>
          <p:nvPr/>
        </p:nvSpPr>
        <p:spPr>
          <a:xfrm>
            <a:off x="390525" y="3409950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16165A-CBA5-42E4-9130-16732518AEA7}"/>
              </a:ext>
            </a:extLst>
          </p:cNvPr>
          <p:cNvSpPr>
            <a:spLocks noGrp="1"/>
          </p:cNvSpPr>
          <p:nvPr/>
        </p:nvSpPr>
        <p:spPr>
          <a:xfrm>
            <a:off x="390525" y="3876675"/>
            <a:ext cx="333375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behavioral or neural signals would you record?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EBE64AA-CF9C-43C0-AB90-C3A737C4CAF3}"/>
              </a:ext>
            </a:extLst>
          </p:cNvPr>
          <p:cNvSpPr>
            <a:spLocks noGrp="1"/>
          </p:cNvSpPr>
          <p:nvPr/>
        </p:nvSpPr>
        <p:spPr>
          <a:xfrm>
            <a:off x="4191000" y="3409950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921A8B7-6279-4A61-A8D3-ECF2E9112004}"/>
              </a:ext>
            </a:extLst>
          </p:cNvPr>
          <p:cNvSpPr>
            <a:spLocks noGrp="1"/>
          </p:cNvSpPr>
          <p:nvPr/>
        </p:nvSpPr>
        <p:spPr>
          <a:xfrm>
            <a:off x="4191000" y="3876675"/>
            <a:ext cx="333375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conditions would you compare? What baseline would make the comparison meaningful?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22FB13A-6573-40B9-8824-57B0E44160F3}"/>
              </a:ext>
            </a:extLst>
          </p:cNvPr>
          <p:cNvSpPr>
            <a:spLocks noGrp="1"/>
          </p:cNvSpPr>
          <p:nvPr/>
        </p:nvSpPr>
        <p:spPr>
          <a:xfrm>
            <a:off x="7981950" y="3409950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770ECD2-6BE4-4CA3-96FC-F176704D9886}"/>
              </a:ext>
            </a:extLst>
          </p:cNvPr>
          <p:cNvSpPr>
            <a:spLocks noGrp="1"/>
          </p:cNvSpPr>
          <p:nvPr/>
        </p:nvSpPr>
        <p:spPr>
          <a:xfrm>
            <a:off x="7981950" y="3876675"/>
            <a:ext cx="333375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could a difference between conditions support? What would remain unresolved?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D131132-B0C2-4E62-B5D9-7B3906760FCB}"/>
              </a:ext>
            </a:extLst>
          </p:cNvPr>
          <p:cNvSpPr>
            <a:spLocks noGrp="1"/>
          </p:cNvSpPr>
          <p:nvPr/>
        </p:nvSpPr>
        <p:spPr>
          <a:xfrm>
            <a:off x="390525" y="5553075"/>
            <a:ext cx="10953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Pairs: choose measures · specify a comparison and baseline · state one warranted conclusion and one limit</a:t>
            </a:r>
          </a:p>
        </p:txBody>
      </p:sp>
    </p:spTree>
    <p:extLst>
      <p:ext uri="{BB962C8B-B14F-4D97-AF65-F5344CB8AC3E}">
        <p14:creationId xmlns:p14="http://schemas.microsoft.com/office/powerpoint/2010/main" val="1337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 animBg="1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C5E6FE9-6168-457C-98D0-A5C407E093C7}"/>
              </a:ext>
            </a:extLst>
          </p:cNvPr>
          <p:cNvSpPr>
            <a:spLocks noGrp="1"/>
          </p:cNvSpPr>
          <p:nvPr/>
        </p:nvSpPr>
        <p:spPr>
          <a:xfrm>
            <a:off x="390525" y="457200"/>
            <a:ext cx="74295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NEXT: THE FIELD AND THE ETHICAL TOOLKIT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970D3D-D05C-4407-B135-C94B620E6C4B}"/>
              </a:ext>
            </a:extLst>
          </p:cNvPr>
          <p:cNvSpPr>
            <a:spLocks noGrp="1"/>
          </p:cNvSpPr>
          <p:nvPr/>
        </p:nvSpPr>
        <p:spPr>
          <a:xfrm>
            <a:off x="390525" y="1352550"/>
            <a:ext cx="94297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4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combination of evidence</a:t>
            </a:r>
          </a:p>
          <a:p>
            <a:pPr algn="l">
              <a:lnSpc>
                <a:spcPct val="94000"/>
              </a:lnSpc>
              <a:buNone/>
              <a:defRPr sz="4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would justify the claim?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6D04BDA-B766-4B7D-A6E6-274A2C00429A}"/>
              </a:ext>
            </a:extLst>
          </p:cNvPr>
          <p:cNvSpPr>
            <a:spLocks noGrp="1"/>
          </p:cNvSpPr>
          <p:nvPr/>
        </p:nvSpPr>
        <p:spPr>
          <a:xfrm>
            <a:off x="581025" y="4257675"/>
            <a:ext cx="10306050" cy="0"/>
          </a:xfrm>
          <a:prstGeom prst="line">
            <a:avLst/>
          </a:prstGeom>
          <a:noFill/>
          <a:ln w="14288">
            <a:solidFill>
              <a:srgbClr val="4A4A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77311AF-C825-4240-A3F9-B6A96C0F1B4C}"/>
              </a:ext>
            </a:extLst>
          </p:cNvPr>
          <p:cNvSpPr>
            <a:spLocks noGrp="1"/>
          </p:cNvSpPr>
          <p:nvPr/>
        </p:nvSpPr>
        <p:spPr>
          <a:xfrm>
            <a:off x="452438" y="4195763"/>
            <a:ext cx="123825" cy="1238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3ECC1A-C96C-4BF5-A2C1-4F3A798FDBCE}"/>
              </a:ext>
            </a:extLst>
          </p:cNvPr>
          <p:cNvSpPr>
            <a:spLocks noGrp="1"/>
          </p:cNvSpPr>
          <p:nvPr/>
        </p:nvSpPr>
        <p:spPr>
          <a:xfrm>
            <a:off x="438150" y="3638550"/>
            <a:ext cx="2095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RECORD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E0E5D-C730-46B9-AE66-C025BFC8D28C}"/>
              </a:ext>
            </a:extLst>
          </p:cNvPr>
          <p:cNvSpPr>
            <a:spLocks noGrp="1"/>
          </p:cNvSpPr>
          <p:nvPr/>
        </p:nvSpPr>
        <p:spPr>
          <a:xfrm>
            <a:off x="438150" y="4562475"/>
            <a:ext cx="2095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covariation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8BC21C-35D4-4090-9559-28CE8A59BCD6}"/>
              </a:ext>
            </a:extLst>
          </p:cNvPr>
          <p:cNvSpPr>
            <a:spLocks noGrp="1"/>
          </p:cNvSpPr>
          <p:nvPr/>
        </p:nvSpPr>
        <p:spPr>
          <a:xfrm>
            <a:off x="2671763" y="4195763"/>
            <a:ext cx="123825" cy="1238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926103-AC82-489B-908D-8ECAE44AB725}"/>
              </a:ext>
            </a:extLst>
          </p:cNvPr>
          <p:cNvSpPr>
            <a:spLocks noGrp="1"/>
          </p:cNvSpPr>
          <p:nvPr/>
        </p:nvSpPr>
        <p:spPr>
          <a:xfrm>
            <a:off x="2657475" y="3638550"/>
            <a:ext cx="2095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PERTURB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9DCF0C-A982-4A66-A299-11528175A473}"/>
              </a:ext>
            </a:extLst>
          </p:cNvPr>
          <p:cNvSpPr>
            <a:spLocks noGrp="1"/>
          </p:cNvSpPr>
          <p:nvPr/>
        </p:nvSpPr>
        <p:spPr>
          <a:xfrm>
            <a:off x="2657475" y="4562475"/>
            <a:ext cx="2095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causal contribution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A09D6F1-684E-44E0-90FB-65E5CF44FEEE}"/>
              </a:ext>
            </a:extLst>
          </p:cNvPr>
          <p:cNvSpPr>
            <a:spLocks noGrp="1"/>
          </p:cNvSpPr>
          <p:nvPr/>
        </p:nvSpPr>
        <p:spPr>
          <a:xfrm>
            <a:off x="5329238" y="4195763"/>
            <a:ext cx="123825" cy="1238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6D588D-D624-40F6-AC21-6EDBB9AE3986}"/>
              </a:ext>
            </a:extLst>
          </p:cNvPr>
          <p:cNvSpPr>
            <a:spLocks noGrp="1"/>
          </p:cNvSpPr>
          <p:nvPr/>
        </p:nvSpPr>
        <p:spPr>
          <a:xfrm>
            <a:off x="5314950" y="36385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BEHAVIOR + EXPERIENCE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98D976-CFA6-4E22-A1C0-312CEDD9031F}"/>
              </a:ext>
            </a:extLst>
          </p:cNvPr>
          <p:cNvSpPr>
            <a:spLocks noGrp="1"/>
          </p:cNvSpPr>
          <p:nvPr/>
        </p:nvSpPr>
        <p:spPr>
          <a:xfrm>
            <a:off x="5314950" y="4562475"/>
            <a:ext cx="2857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consequences for persons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DFE08D2-5EE0-489F-8271-FCC4E0615E93}"/>
              </a:ext>
            </a:extLst>
          </p:cNvPr>
          <p:cNvSpPr>
            <a:spLocks noGrp="1"/>
          </p:cNvSpPr>
          <p:nvPr/>
        </p:nvSpPr>
        <p:spPr>
          <a:xfrm>
            <a:off x="8605838" y="4195763"/>
            <a:ext cx="123825" cy="123825"/>
          </a:xfrm>
          <a:prstGeom prst="ellipse">
            <a:avLst/>
          </a:prstGeom>
          <a:solidFill>
            <a:srgbClr val="2E6F73"/>
          </a:solidFill>
          <a:ln w="9525">
            <a:solidFill>
              <a:srgbClr val="2E6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E849D0-2492-4255-8D49-24D94128160A}"/>
              </a:ext>
            </a:extLst>
          </p:cNvPr>
          <p:cNvSpPr>
            <a:spLocks noGrp="1"/>
          </p:cNvSpPr>
          <p:nvPr/>
        </p:nvSpPr>
        <p:spPr>
          <a:xfrm>
            <a:off x="8591550" y="3638550"/>
            <a:ext cx="2095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NORMATIVE PREMISES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857E8-9EAC-4B41-8F4C-410EC89D0846}"/>
              </a:ext>
            </a:extLst>
          </p:cNvPr>
          <p:cNvSpPr>
            <a:spLocks noGrp="1"/>
          </p:cNvSpPr>
          <p:nvPr/>
        </p:nvSpPr>
        <p:spPr>
          <a:xfrm>
            <a:off x="8591550" y="4562475"/>
            <a:ext cx="2095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4A4A47"/>
                </a:solidFill>
                <a:latin typeface="Helvetica Neue"/>
                <a:ea typeface="Helvetica Neue"/>
                <a:cs typeface="Helvetica Neue"/>
              </a:rPr>
              <a:t>ethical conclusion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9EE74C-F059-45E0-BC67-CF25EA0013B3}"/>
              </a:ext>
            </a:extLst>
          </p:cNvPr>
          <p:cNvSpPr>
            <a:spLocks noGrp="1"/>
          </p:cNvSpPr>
          <p:nvPr/>
        </p:nvSpPr>
        <p:spPr>
          <a:xfrm>
            <a:off x="390525" y="5572125"/>
            <a:ext cx="1071562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Convergence is strongest when methods have different limitations—and every conclusion still depends on design, analysis, and assumptions.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E73ECF-1B95-40F6-B42F-CBD194DA09F2}"/>
              </a:ext>
            </a:extLst>
          </p:cNvPr>
          <p:cNvSpPr>
            <a:spLocks noGrp="1"/>
          </p:cNvSpPr>
          <p:nvPr/>
        </p:nvSpPr>
        <p:spPr>
          <a:xfrm>
            <a:off x="390525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329CB5-01B3-419B-9244-6C993B144EC6}"/>
              </a:ext>
            </a:extLst>
          </p:cNvPr>
          <p:cNvSpPr>
            <a:spLocks noGrp="1"/>
          </p:cNvSpPr>
          <p:nvPr/>
        </p:nvSpPr>
        <p:spPr>
          <a:xfrm>
            <a:off x="1352550" y="6334125"/>
            <a:ext cx="9906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ANALYSIS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93390D-2CBA-4B23-B1B5-2F02D84426A1}"/>
              </a:ext>
            </a:extLst>
          </p:cNvPr>
          <p:cNvSpPr>
            <a:spLocks noGrp="1"/>
          </p:cNvSpPr>
          <p:nvPr/>
        </p:nvSpPr>
        <p:spPr>
          <a:xfrm>
            <a:off x="2457450" y="6334125"/>
            <a:ext cx="8763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E6F73"/>
                </a:solidFill>
                <a:latin typeface="Helvetica Neue"/>
                <a:ea typeface="Helvetica Neue"/>
                <a:cs typeface="Helvetica Neue"/>
              </a:rPr>
              <a:t>WARRANT</a:t>
            </a:r>
          </a:p>
        </p:txBody>
      </p:sp>
      <p:sp>
        <p:nvSpPr>
          <p:cNvPr id="20" name="Slide-17-Number">
            <a:extLst>
              <a:ext uri="{FF2B5EF4-FFF2-40B4-BE49-F238E27FC236}">
                <a16:creationId xmlns:a16="http://schemas.microsoft.com/office/drawing/2014/main" id="{30AA424F-C58E-425B-A1A0-C2D2F8EF3800}"/>
              </a:ext>
            </a:extLst>
          </p:cNvPr>
          <p:cNvSpPr>
            <a:spLocks noGrp="1"/>
          </p:cNvSpPr>
          <p:nvPr/>
        </p:nvSpPr>
        <p:spPr>
          <a:xfrm>
            <a:off x="11277600" y="6276975"/>
            <a:ext cx="5143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59451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3666</Words>
  <Application>Microsoft Macintosh PowerPoint</Application>
  <DocSecurity>0</DocSecurity>
  <PresentationFormat>Widescreen</PresentationFormat>
  <Paragraphs>565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Helvetica Neue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Murray, Samuel</cp:lastModifiedBy>
  <cp:revision>1</cp:revision>
  <dcterms:created xsi:type="dcterms:W3CDTF">2026-09-09T10:23:51Z</dcterms:created>
  <dcterms:modified xsi:type="dcterms:W3CDTF">2026-09-09T16:31:09Z</dcterms:modified>
</cp:coreProperties>
</file>