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73053"/>
  </p:normalViewPr>
  <p:slideViewPr>
    <p:cSldViewPr snapToGrid="0">
      <p:cViewPr varScale="1">
        <p:scale>
          <a:sx n="81" d="100"/>
          <a:sy n="81" d="100"/>
        </p:scale>
        <p:origin x="16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3-1">
            <a:extLst>
              <a:ext uri="{FF2B5EF4-FFF2-40B4-BE49-F238E27FC236}">
                <a16:creationId xmlns:a16="http://schemas.microsoft.com/office/drawing/2014/main" id="{D0E9CD96-44FC-4258-95B6-73661C5C025C}"/>
              </a:ext>
            </a:extLst>
          </p:cNvPr>
          <p:cNvSpPr>
            <a:spLocks noGrp="1"/>
          </p:cNvSpPr>
          <p:nvPr/>
        </p:nvSpPr>
        <p:spPr>
          <a:xfrm>
            <a:off x="393668" y="1738789"/>
            <a:ext cx="9448800" cy="249145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Neural currency</a:t>
            </a:r>
          </a:p>
        </p:txBody>
      </p:sp>
      <p:sp>
        <p:nvSpPr>
          <p:cNvPr id="2" name="Subtitle-4-2">
            <a:extLst>
              <a:ext uri="{FF2B5EF4-FFF2-40B4-BE49-F238E27FC236}">
                <a16:creationId xmlns:a16="http://schemas.microsoft.com/office/drawing/2014/main" id="{554F1419-3320-4A62-B5D0-6A2CB788888C}"/>
              </a:ext>
            </a:extLst>
          </p:cNvPr>
          <p:cNvSpPr>
            <a:spLocks noGrp="1"/>
          </p:cNvSpPr>
          <p:nvPr/>
        </p:nvSpPr>
        <p:spPr>
          <a:xfrm>
            <a:off x="393668" y="4742212"/>
            <a:ext cx="5702332" cy="108023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endParaRPr sz="1800" b="0" i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Subtitle-4-3">
            <a:extLst>
              <a:ext uri="{FF2B5EF4-FFF2-40B4-BE49-F238E27FC236}">
                <a16:creationId xmlns:a16="http://schemas.microsoft.com/office/drawing/2014/main" id="{E467DE6B-0A72-4F7F-9291-DD1C04BF1786}"/>
              </a:ext>
            </a:extLst>
          </p:cNvPr>
          <p:cNvSpPr>
            <a:spLocks noGrp="1"/>
          </p:cNvSpPr>
          <p:nvPr/>
        </p:nvSpPr>
        <p:spPr>
          <a:xfrm>
            <a:off x="393668" y="392240"/>
            <a:ext cx="5702332" cy="64912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PHL / NEU 251 · SESSION 3</a:t>
            </a:r>
          </a:p>
        </p:txBody>
      </p:sp>
    </p:spTree>
    <p:extLst>
      <p:ext uri="{BB962C8B-B14F-4D97-AF65-F5344CB8AC3E}">
        <p14:creationId xmlns:p14="http://schemas.microsoft.com/office/powerpoint/2010/main" val="159682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-Number-Placeholder-3-2">
            <a:extLst>
              <a:ext uri="{FF2B5EF4-FFF2-40B4-BE49-F238E27FC236}">
                <a16:creationId xmlns:a16="http://schemas.microsoft.com/office/drawing/2014/main" id="{B203CB02-F2C2-4B3C-9823-88976F634731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2" name="Title-10-3">
            <a:extLst>
              <a:ext uri="{FF2B5EF4-FFF2-40B4-BE49-F238E27FC236}">
                <a16:creationId xmlns:a16="http://schemas.microsoft.com/office/drawing/2014/main" id="{87690C69-6854-4303-8FE8-DAEA81938DC9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neural signal changes form as it travels</a:t>
            </a:r>
          </a:p>
        </p:txBody>
      </p:sp>
      <p:cxnSp>
        <p:nvCxnSpPr>
          <p:cNvPr id="67" name="Google-Shape-2259-p159-4"/>
          <p:cNvCxnSpPr/>
          <p:nvPr/>
        </p:nvCxnSpPr>
        <p:spPr>
          <a:xfrm>
            <a:off x="337757" y="3373755"/>
            <a:ext cx="12245435" cy="286"/>
          </a:xfrm>
          <a:prstGeom prst="straightConnector1">
            <a:avLst/>
          </a:prstGeom>
          <a:ln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>
              <a:ext uri="{FF2B5EF4-FFF2-40B4-BE49-F238E27FC236}">
                <a16:creationId xmlns:a16="http://schemas.microsoft.com/office/drawing/2014/main" id="{E86127D6-2041-4D6E-B2B8-D67538598F33}"/>
              </a:ext>
            </a:extLst>
          </p:cNvPr>
          <p:cNvSpPr>
            <a:spLocks noGrp="1"/>
          </p:cNvSpPr>
          <p:nvPr/>
        </p:nvSpPr>
        <p:spPr>
          <a:xfrm>
            <a:off x="337757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5" name="Google-Shape-2261-p159-6">
            <a:extLst>
              <a:ext uri="{FF2B5EF4-FFF2-40B4-BE49-F238E27FC236}">
                <a16:creationId xmlns:a16="http://schemas.microsoft.com/office/drawing/2014/main" id="{4B418933-6581-4FE2-899B-46C04A691EAB}"/>
              </a:ext>
            </a:extLst>
          </p:cNvPr>
          <p:cNvSpPr>
            <a:spLocks noGrp="1"/>
          </p:cNvSpPr>
          <p:nvPr/>
        </p:nvSpPr>
        <p:spPr>
          <a:xfrm>
            <a:off x="42517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6" name="Google-Shape-2262-p159-7">
            <a:extLst>
              <a:ext uri="{FF2B5EF4-FFF2-40B4-BE49-F238E27FC236}">
                <a16:creationId xmlns:a16="http://schemas.microsoft.com/office/drawing/2014/main" id="{3F0C1DCE-9350-419F-8323-CF4A78B81644}"/>
              </a:ext>
            </a:extLst>
          </p:cNvPr>
          <p:cNvSpPr>
            <a:spLocks noGrp="1"/>
          </p:cNvSpPr>
          <p:nvPr/>
        </p:nvSpPr>
        <p:spPr>
          <a:xfrm>
            <a:off x="81760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7" name="Content-Placeholder-15-8">
            <a:extLst>
              <a:ext uri="{FF2B5EF4-FFF2-40B4-BE49-F238E27FC236}">
                <a16:creationId xmlns:a16="http://schemas.microsoft.com/office/drawing/2014/main" id="{6BDBF0E3-B0C7-4B1A-B10F-CFE902BB9866}"/>
              </a:ext>
            </a:extLst>
          </p:cNvPr>
          <p:cNvSpPr>
            <a:spLocks noGrp="1"/>
          </p:cNvSpPr>
          <p:nvPr/>
        </p:nvSpPr>
        <p:spPr>
          <a:xfrm>
            <a:off x="39366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ELECTRICAL</a:t>
            </a:r>
          </a:p>
        </p:txBody>
      </p:sp>
      <p:sp>
        <p:nvSpPr>
          <p:cNvPr id="8" name="Content-Placeholder-15-9">
            <a:extLst>
              <a:ext uri="{FF2B5EF4-FFF2-40B4-BE49-F238E27FC236}">
                <a16:creationId xmlns:a16="http://schemas.microsoft.com/office/drawing/2014/main" id="{6D68C872-E75E-4C12-BA93-B3479DF303F8}"/>
              </a:ext>
            </a:extLst>
          </p:cNvPr>
          <p:cNvSpPr>
            <a:spLocks noGrp="1"/>
          </p:cNvSpPr>
          <p:nvPr/>
        </p:nvSpPr>
        <p:spPr>
          <a:xfrm>
            <a:off x="4294156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CHEMICAL</a:t>
            </a:r>
          </a:p>
        </p:txBody>
      </p:sp>
      <p:sp>
        <p:nvSpPr>
          <p:cNvPr id="9" name="Content-Placeholder-15-10">
            <a:extLst>
              <a:ext uri="{FF2B5EF4-FFF2-40B4-BE49-F238E27FC236}">
                <a16:creationId xmlns:a16="http://schemas.microsoft.com/office/drawing/2014/main" id="{4B7211F6-E0E3-475F-B8F2-DDA92B6E373C}"/>
              </a:ext>
            </a:extLst>
          </p:cNvPr>
          <p:cNvSpPr>
            <a:spLocks noGrp="1"/>
          </p:cNvSpPr>
          <p:nvPr/>
        </p:nvSpPr>
        <p:spPr>
          <a:xfrm>
            <a:off x="822321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MODULATORY</a:t>
            </a:r>
          </a:p>
        </p:txBody>
      </p:sp>
      <p:sp>
        <p:nvSpPr>
          <p:cNvPr id="10" name="Text-Placeholder-16-11">
            <a:extLst>
              <a:ext uri="{FF2B5EF4-FFF2-40B4-BE49-F238E27FC236}">
                <a16:creationId xmlns:a16="http://schemas.microsoft.com/office/drawing/2014/main" id="{7AF6C621-8866-48A6-9676-A9D862BC474D}"/>
              </a:ext>
            </a:extLst>
          </p:cNvPr>
          <p:cNvSpPr>
            <a:spLocks noGrp="1"/>
          </p:cNvSpPr>
          <p:nvPr/>
        </p:nvSpPr>
        <p:spPr>
          <a:xfrm>
            <a:off x="4317111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At the synapse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Neurotransmitters cross the cleft and bind to receptors.</a:t>
            </a:r>
          </a:p>
        </p:txBody>
      </p:sp>
      <p:sp>
        <p:nvSpPr>
          <p:cNvPr id="11" name="Text-Placeholder-16-12">
            <a:extLst>
              <a:ext uri="{FF2B5EF4-FFF2-40B4-BE49-F238E27FC236}">
                <a16:creationId xmlns:a16="http://schemas.microsoft.com/office/drawing/2014/main" id="{7F59D35E-0B9B-40F3-9F74-9DFF8E9E088A}"/>
              </a:ext>
            </a:extLst>
          </p:cNvPr>
          <p:cNvSpPr>
            <a:spLocks noGrp="1"/>
          </p:cNvSpPr>
          <p:nvPr/>
        </p:nvSpPr>
        <p:spPr>
          <a:xfrm>
            <a:off x="39985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Inside the neuron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Changes in voltage integrate inputs and trigger action potentials.</a:t>
            </a:r>
          </a:p>
        </p:txBody>
      </p:sp>
      <p:sp>
        <p:nvSpPr>
          <p:cNvPr id="12" name="Text-Placeholder-16-13">
            <a:extLst>
              <a:ext uri="{FF2B5EF4-FFF2-40B4-BE49-F238E27FC236}">
                <a16:creationId xmlns:a16="http://schemas.microsoft.com/office/drawing/2014/main" id="{F224D519-A2B8-44CB-A147-707E7692A70A}"/>
              </a:ext>
            </a:extLst>
          </p:cNvPr>
          <p:cNvSpPr>
            <a:spLocks noGrp="1"/>
          </p:cNvSpPr>
          <p:nvPr/>
        </p:nvSpPr>
        <p:spPr>
          <a:xfrm>
            <a:off x="817787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Across a circuit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Diffuse signals shift how strongly circuits respond.</a:t>
            </a:r>
          </a:p>
        </p:txBody>
      </p:sp>
      <p:sp>
        <p:nvSpPr>
          <p:cNvPr id="28" name="Focused-Revision-S15-Footer">
            <a:extLst>
              <a:ext uri="{FF2B5EF4-FFF2-40B4-BE49-F238E27FC236}">
                <a16:creationId xmlns:a16="http://schemas.microsoft.com/office/drawing/2014/main" id="{4E3BCCC9-F664-420F-A21E-A4C64374F7E9}"/>
              </a:ext>
            </a:extLst>
          </p:cNvPr>
          <p:cNvSpPr>
            <a:spLocks noGrp="1"/>
          </p:cNvSpPr>
          <p:nvPr/>
        </p:nvSpPr>
        <p:spPr>
          <a:xfrm>
            <a:off x="390525" y="5562600"/>
            <a:ext cx="109442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These forms work together. None of them, on its own, is a thought or feeling.</a:t>
            </a:r>
          </a:p>
        </p:txBody>
      </p:sp>
    </p:spTree>
    <p:extLst>
      <p:ext uri="{BB962C8B-B14F-4D97-AF65-F5344CB8AC3E}">
        <p14:creationId xmlns:p14="http://schemas.microsoft.com/office/powerpoint/2010/main" val="55309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textbook neuron is useful, but it leaves a lot out</a:t>
            </a: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Use the diagram to track three jobs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Receive and integrate: dendrites + soma</a:t>
            </a:r>
            <a:b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</a:b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Send: axon + action potential</a:t>
            </a:r>
            <a:b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</a:b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Influence the next cell: terminals + synapse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36919" y="1425976"/>
            <a:ext cx="3433162" cy="457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An action potential moves down the axon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Threshold → spike → reset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Inputs push membrane voltage toward or away from threshold.</a:t>
            </a:r>
            <a:b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</a:b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Na⁺ rushes in during depolarization; K⁺ flows out during recovery.</a:t>
            </a:r>
            <a:b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</a:b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refractory period limits how soon the neuron can fire again.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77000" y="2192000"/>
            <a:ext cx="4953000" cy="314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At the synapse, an electrical signal becomes chemical and then electrical again</a:t>
            </a:r>
            <a:endParaRPr sz="3150" b="0" i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Four steps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  The action potential opens Ca²⁺ channels.</a:t>
            </a:r>
            <a:b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</a:b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  Ca²⁺ triggers vesicle fusion and transmitter release.</a:t>
            </a:r>
            <a:b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</a:b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  Receptors change the postsynaptic cell.</a:t>
            </a:r>
            <a:b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</a:b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  Transporters or enzymes clear the transmitter.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57227" y="1809750"/>
            <a:ext cx="4249796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Number-Placeholder-1-2">
            <a:extLst>
              <a:ext uri="{FF2B5EF4-FFF2-40B4-BE49-F238E27FC236}">
                <a16:creationId xmlns:a16="http://schemas.microsoft.com/office/drawing/2014/main" id="{8A10BE51-DAF7-472D-842D-1887C45910C6}"/>
              </a:ext>
            </a:extLst>
          </p:cNvPr>
          <p:cNvSpPr>
            <a:spLocks noGrp="1"/>
          </p:cNvSpPr>
          <p:nvPr/>
        </p:nvSpPr>
        <p:spPr>
          <a:xfrm>
            <a:off x="11279219" y="6278594"/>
            <a:ext cx="519113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6</a:t>
            </a:r>
          </a:p>
        </p:txBody>
      </p:sp>
      <p:sp>
        <p:nvSpPr>
          <p:cNvPr id="2" name="Title-2-3">
            <a:extLst>
              <a:ext uri="{FF2B5EF4-FFF2-40B4-BE49-F238E27FC236}">
                <a16:creationId xmlns:a16="http://schemas.microsoft.com/office/drawing/2014/main" id="{2FA50899-B5D9-473E-9342-6C03AAB6091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</a:t>
            </a:r>
            <a:r>
              <a:rPr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eurotransmitter</a:t>
            </a: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 can have multiple effects</a:t>
            </a:r>
            <a:endParaRPr sz="3150" b="0" i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Content-Placeholder-9-4">
            <a:extLst>
              <a:ext uri="{FF2B5EF4-FFF2-40B4-BE49-F238E27FC236}">
                <a16:creationId xmlns:a16="http://schemas.microsoft.com/office/drawing/2014/main" id="{95910C9B-3321-41A0-93A0-924377326C2D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Molecule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Which chemical reaches the target?</a:t>
            </a:r>
          </a:p>
        </p:txBody>
      </p:sp>
      <p:sp>
        <p:nvSpPr>
          <p:cNvPr id="4" name="Content-Placeholder-10-5">
            <a:extLst>
              <a:ext uri="{FF2B5EF4-FFF2-40B4-BE49-F238E27FC236}">
                <a16:creationId xmlns:a16="http://schemas.microsoft.com/office/drawing/2014/main" id="{5BC2EEA3-4998-44AB-B94A-82CB8EE93D71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Receptor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Which subtype binds it, and how does that receptor signal?</a:t>
            </a:r>
          </a:p>
        </p:txBody>
      </p:sp>
      <p:sp>
        <p:nvSpPr>
          <p:cNvPr id="5" name="Content-Placeholder-9-6">
            <a:extLst>
              <a:ext uri="{FF2B5EF4-FFF2-40B4-BE49-F238E27FC236}">
                <a16:creationId xmlns:a16="http://schemas.microsoft.com/office/drawing/2014/main" id="{2A1FD64E-664E-4F31-84B5-7AA796D21EE4}"/>
              </a:ext>
            </a:extLst>
          </p:cNvPr>
          <p:cNvSpPr>
            <a:spLocks noGrp="1"/>
          </p:cNvSpPr>
          <p:nvPr/>
        </p:nvSpPr>
        <p:spPr>
          <a:xfrm>
            <a:off x="393668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Target cell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Which channels and signaling machinery are present?</a:t>
            </a:r>
          </a:p>
        </p:txBody>
      </p:sp>
      <p:sp>
        <p:nvSpPr>
          <p:cNvPr id="6" name="Content-Placeholder-10-7">
            <a:extLst>
              <a:ext uri="{FF2B5EF4-FFF2-40B4-BE49-F238E27FC236}">
                <a16:creationId xmlns:a16="http://schemas.microsoft.com/office/drawing/2014/main" id="{F0E8BA78-CA37-4CE2-A5F1-0BFD182D5BA4}"/>
              </a:ext>
            </a:extLst>
          </p:cNvPr>
          <p:cNvSpPr>
            <a:spLocks noGrp="1"/>
          </p:cNvSpPr>
          <p:nvPr/>
        </p:nvSpPr>
        <p:spPr>
          <a:xfrm>
            <a:off x="6256592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Context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When does it arrive, and what else is the network doing?</a:t>
            </a:r>
          </a:p>
        </p:txBody>
      </p:sp>
      <p:sp>
        <p:nvSpPr>
          <p:cNvPr id="8" name="Focused-Revision-S11-Definition">
            <a:extLst>
              <a:ext uri="{FF2B5EF4-FFF2-40B4-BE49-F238E27FC236}">
                <a16:creationId xmlns:a16="http://schemas.microsoft.com/office/drawing/2014/main" id="{07EC4FE1-21C9-4809-9BBA-90E2B8E44DE2}"/>
              </a:ext>
            </a:extLst>
          </p:cNvPr>
          <p:cNvSpPr>
            <a:spLocks noGrp="1"/>
          </p:cNvSpPr>
          <p:nvPr/>
        </p:nvSpPr>
        <p:spPr>
          <a:xfrm>
            <a:off x="390525" y="1447800"/>
            <a:ext cx="11049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Its effect depends on the molecule, receptor, target cell, and context.</a:t>
            </a:r>
          </a:p>
        </p:txBody>
      </p:sp>
    </p:spTree>
    <p:extLst>
      <p:ext uri="{BB962C8B-B14F-4D97-AF65-F5344CB8AC3E}">
        <p14:creationId xmlns:p14="http://schemas.microsoft.com/office/powerpoint/2010/main" val="72915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Number-Placeholder-1-2">
            <a:extLst>
              <a:ext uri="{FF2B5EF4-FFF2-40B4-BE49-F238E27FC236}">
                <a16:creationId xmlns:a16="http://schemas.microsoft.com/office/drawing/2014/main" id="{8A10BE51-DAF7-472D-842D-1887C45910C6}"/>
              </a:ext>
            </a:extLst>
          </p:cNvPr>
          <p:cNvSpPr>
            <a:spLocks noGrp="1"/>
          </p:cNvSpPr>
          <p:nvPr/>
        </p:nvSpPr>
        <p:spPr>
          <a:xfrm>
            <a:off x="11279219" y="6278594"/>
            <a:ext cx="519113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7</a:t>
            </a:r>
          </a:p>
        </p:txBody>
      </p:sp>
      <p:sp>
        <p:nvSpPr>
          <p:cNvPr id="2" name="Title-2-3">
            <a:extLst>
              <a:ext uri="{FF2B5EF4-FFF2-40B4-BE49-F238E27FC236}">
                <a16:creationId xmlns:a16="http://schemas.microsoft.com/office/drawing/2014/main" id="{2FA50899-B5D9-473E-9342-6C03AAB6091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Biogenic amines usually adjust the brain's operating state</a:t>
            </a:r>
          </a:p>
        </p:txBody>
      </p:sp>
      <p:sp>
        <p:nvSpPr>
          <p:cNvPr id="3" name="Content-Placeholder-9-4">
            <a:extLst>
              <a:ext uri="{FF2B5EF4-FFF2-40B4-BE49-F238E27FC236}">
                <a16:creationId xmlns:a16="http://schemas.microsoft.com/office/drawing/2014/main" id="{95910C9B-3321-41A0-93A0-924377326C2D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Dopamine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Movement, learning, and motivation</a:t>
            </a:r>
          </a:p>
        </p:txBody>
      </p:sp>
      <p:sp>
        <p:nvSpPr>
          <p:cNvPr id="4" name="Content-Placeholder-10-5">
            <a:extLst>
              <a:ext uri="{FF2B5EF4-FFF2-40B4-BE49-F238E27FC236}">
                <a16:creationId xmlns:a16="http://schemas.microsoft.com/office/drawing/2014/main" id="{5BC2EEA3-4998-44AB-B94A-82CB8EE93D71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Norepinephrine + epinephrine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Arousal, attention, and autonomic state</a:t>
            </a:r>
          </a:p>
        </p:txBody>
      </p:sp>
      <p:sp>
        <p:nvSpPr>
          <p:cNvPr id="5" name="Content-Placeholder-9-6">
            <a:extLst>
              <a:ext uri="{FF2B5EF4-FFF2-40B4-BE49-F238E27FC236}">
                <a16:creationId xmlns:a16="http://schemas.microsoft.com/office/drawing/2014/main" id="{2A1FD64E-664E-4F31-84B5-7AA796D21EE4}"/>
              </a:ext>
            </a:extLst>
          </p:cNvPr>
          <p:cNvSpPr>
            <a:spLocks noGrp="1"/>
          </p:cNvSpPr>
          <p:nvPr/>
        </p:nvSpPr>
        <p:spPr>
          <a:xfrm>
            <a:off x="393668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Histamine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Wakefulness, attention, and vestibular function</a:t>
            </a:r>
          </a:p>
        </p:txBody>
      </p:sp>
      <p:sp>
        <p:nvSpPr>
          <p:cNvPr id="6" name="Content-Placeholder-10-7">
            <a:extLst>
              <a:ext uri="{FF2B5EF4-FFF2-40B4-BE49-F238E27FC236}">
                <a16:creationId xmlns:a16="http://schemas.microsoft.com/office/drawing/2014/main" id="{F0E8BA78-CA37-4CE2-A5F1-0BFD182D5BA4}"/>
              </a:ext>
            </a:extLst>
          </p:cNvPr>
          <p:cNvSpPr>
            <a:spLocks noGrp="1"/>
          </p:cNvSpPr>
          <p:nvPr/>
        </p:nvSpPr>
        <p:spPr>
          <a:xfrm>
            <a:off x="6256592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Serotonin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Sleep and wakefulness, affect, and many other processes</a:t>
            </a:r>
          </a:p>
        </p:txBody>
      </p:sp>
      <p:sp>
        <p:nvSpPr>
          <p:cNvPr id="8" name="Focused-Revision-S11-Definition">
            <a:extLst>
              <a:ext uri="{FF2B5EF4-FFF2-40B4-BE49-F238E27FC236}">
                <a16:creationId xmlns:a16="http://schemas.microsoft.com/office/drawing/2014/main" id="{07EC4FE1-21C9-4809-9BBA-90E2B8E44DE2}"/>
              </a:ext>
            </a:extLst>
          </p:cNvPr>
          <p:cNvSpPr>
            <a:spLocks noGrp="1"/>
          </p:cNvSpPr>
          <p:nvPr/>
        </p:nvSpPr>
        <p:spPr>
          <a:xfrm>
            <a:off x="390525" y="1447800"/>
            <a:ext cx="11049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Five examples: dopamine, norepinephrine, epinephrine, histamine, and serotonin.</a:t>
            </a:r>
          </a:p>
        </p:txBody>
      </p:sp>
    </p:spTree>
    <p:extLst>
      <p:ext uri="{BB962C8B-B14F-4D97-AF65-F5344CB8AC3E}">
        <p14:creationId xmlns:p14="http://schemas.microsoft.com/office/powerpoint/2010/main" val="72915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8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same synthetic pathway can lead to very different effects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1419532"/>
            <a:ext cx="5143499" cy="37331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29035" y="1333500"/>
            <a:ext cx="5048930" cy="3905250"/>
          </a:xfrm>
          <a:prstGeom prst="rect">
            <a:avLst/>
          </a:prstGeom>
        </p:spPr>
      </p:pic>
      <p:sp>
        <p:nvSpPr>
          <p:cNvPr id="8" name="Focused-Revision-S10-Left-Header">
            <a:extLst>
              <a:ext uri="{FF2B5EF4-FFF2-40B4-BE49-F238E27FC236}">
                <a16:creationId xmlns:a16="http://schemas.microsoft.com/office/drawing/2014/main" id="{BDF55519-4616-4DB8-8B51-F7D425D7B108}"/>
              </a:ext>
            </a:extLst>
          </p:cNvPr>
          <p:cNvSpPr>
            <a:spLocks noGrp="1"/>
          </p:cNvSpPr>
          <p:nvPr/>
        </p:nvSpPr>
        <p:spPr>
          <a:xfrm>
            <a:off x="428625" y="5257800"/>
            <a:ext cx="542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SAME SYNTHETIC PATHWAY</a:t>
            </a:r>
          </a:p>
        </p:txBody>
      </p:sp>
      <p:sp>
        <p:nvSpPr>
          <p:cNvPr id="9" name="Focused-Revision-S10-Left-Body">
            <a:extLst>
              <a:ext uri="{FF2B5EF4-FFF2-40B4-BE49-F238E27FC236}">
                <a16:creationId xmlns:a16="http://schemas.microsoft.com/office/drawing/2014/main" id="{9A1588DC-01CA-4CF8-91D6-73C4624F325E}"/>
              </a:ext>
            </a:extLst>
          </p:cNvPr>
          <p:cNvSpPr>
            <a:spLocks noGrp="1"/>
          </p:cNvSpPr>
          <p:nvPr/>
        </p:nvSpPr>
        <p:spPr>
          <a:xfrm>
            <a:off x="428625" y="5543550"/>
            <a:ext cx="5429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Tyrosine → DOPA → dopamine → norepinephrine → epinephrine</a:t>
            </a:r>
          </a:p>
        </p:txBody>
      </p:sp>
      <p:sp>
        <p:nvSpPr>
          <p:cNvPr id="10" name="Focused-Revision-S10-Right-Header">
            <a:extLst>
              <a:ext uri="{FF2B5EF4-FFF2-40B4-BE49-F238E27FC236}">
                <a16:creationId xmlns:a16="http://schemas.microsoft.com/office/drawing/2014/main" id="{121C0344-C365-4A25-B7CD-CEAC6FB51BF4}"/>
              </a:ext>
            </a:extLst>
          </p:cNvPr>
          <p:cNvSpPr>
            <a:spLocks noGrp="1"/>
          </p:cNvSpPr>
          <p:nvPr/>
        </p:nvSpPr>
        <p:spPr>
          <a:xfrm>
            <a:off x="6238875" y="5257800"/>
            <a:ext cx="542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RECEPTORS CHANGE THE STORY</a:t>
            </a:r>
          </a:p>
        </p:txBody>
      </p:sp>
      <p:sp>
        <p:nvSpPr>
          <p:cNvPr id="11" name="Focused-Revision-S10-Right-Body">
            <a:extLst>
              <a:ext uri="{FF2B5EF4-FFF2-40B4-BE49-F238E27FC236}">
                <a16:creationId xmlns:a16="http://schemas.microsoft.com/office/drawing/2014/main" id="{3F14C4D6-2740-453E-B9D7-61E7F34CCE85}"/>
              </a:ext>
            </a:extLst>
          </p:cNvPr>
          <p:cNvSpPr>
            <a:spLocks noGrp="1"/>
          </p:cNvSpPr>
          <p:nvPr/>
        </p:nvSpPr>
        <p:spPr>
          <a:xfrm>
            <a:off x="6238875" y="5543550"/>
            <a:ext cx="5429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Binding is the first step; receptor subtype determines what happens inside the cell.</a:t>
            </a:r>
          </a:p>
        </p:txBody>
      </p:sp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9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Dopamine does several jobs in several circuits</a:t>
            </a: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One transmitter, several systems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Movement: substantia nigra → striatum
Learning and motivation: midbrain → striatal and cortical targets</a:t>
            </a:r>
            <a:b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</a:b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DAT limits dopamine exposure.</a:t>
            </a:r>
            <a:b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</a:b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Cocaine blocks DAT. Amphetamine enters through DAT/NET, disrupts vesicular storage, and reverses transport.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02031" y="2072780"/>
            <a:ext cx="3902938" cy="309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10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Norepinephrine and histamine help set the brain's state</a:t>
            </a: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Small nuclei, wide reach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Norepinephrine: locus coeruleus → arousal, attention, sleep and wakefulness, feeding
Histamine: tuberomammillary nucleus → arousal, attention, vestibular function
Older antihistamines can cause drowsiness because they cross the blood-brain barrier and block central H₁ receptors.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91250" y="2620775"/>
            <a:ext cx="5429250" cy="223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-Shape-532-p58-2">
            <a:extLst>
              <a:ext uri="{FF2B5EF4-FFF2-40B4-BE49-F238E27FC236}">
                <a16:creationId xmlns:a16="http://schemas.microsoft.com/office/drawing/2014/main" id="{EAAA01EC-FCC5-48D6-9CFA-283E7A260E46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11</a:t>
            </a:r>
          </a:p>
        </p:txBody>
      </p:sp>
      <p:sp>
        <p:nvSpPr>
          <p:cNvPr id="2" name="Google-Shape-533-p58-3">
            <a:extLst>
              <a:ext uri="{FF2B5EF4-FFF2-40B4-BE49-F238E27FC236}">
                <a16:creationId xmlns:a16="http://schemas.microsoft.com/office/drawing/2014/main" id="{851AF30E-BA1D-4145-8AD4-F04C46F6530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7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Serotonin's effects vary by receptor and pathway</a:t>
            </a:r>
            <a:endParaRPr sz="3150" b="0" i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Google-Shape-534-p58-4">
            <a:extLst>
              <a:ext uri="{FF2B5EF4-FFF2-40B4-BE49-F238E27FC236}">
                <a16:creationId xmlns:a16="http://schemas.microsoft.com/office/drawing/2014/main" id="{6F223CA6-6545-49C5-BB17-7DF6A8020DF4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3534823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5-HT system includes many kinds of receptors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Raphe nuclei project widely.
Most 5-HT receptors are metabotropic. 5-HT₃ is ionotropic.
SERT clears serotonin; SSRIs inhibit SERT.
LSD acts at several metabotropic 5-HT receptors.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334125" y="2125771"/>
            <a:ext cx="5286375" cy="3225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-Number-Placeholder-3-2">
            <a:extLst>
              <a:ext uri="{FF2B5EF4-FFF2-40B4-BE49-F238E27FC236}">
                <a16:creationId xmlns:a16="http://schemas.microsoft.com/office/drawing/2014/main" id="{B203CB02-F2C2-4B3C-9823-88976F634731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12</a:t>
            </a:r>
          </a:p>
        </p:txBody>
      </p:sp>
      <p:sp>
        <p:nvSpPr>
          <p:cNvPr id="2" name="Title-10-3">
            <a:extLst>
              <a:ext uri="{FF2B5EF4-FFF2-40B4-BE49-F238E27FC236}">
                <a16:creationId xmlns:a16="http://schemas.microsoft.com/office/drawing/2014/main" id="{87690C69-6854-4303-8FE8-DAEA81938DC9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Drugs can intervene at several points in the mechanism</a:t>
            </a:r>
          </a:p>
        </p:txBody>
      </p:sp>
      <p:cxnSp>
        <p:nvCxnSpPr>
          <p:cNvPr id="67" name="Google-Shape-2259-p159-4"/>
          <p:cNvCxnSpPr/>
          <p:nvPr/>
        </p:nvCxnSpPr>
        <p:spPr>
          <a:xfrm>
            <a:off x="337757" y="3373755"/>
            <a:ext cx="12245435" cy="286"/>
          </a:xfrm>
          <a:prstGeom prst="straightConnector1">
            <a:avLst/>
          </a:prstGeom>
          <a:ln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>
              <a:ext uri="{FF2B5EF4-FFF2-40B4-BE49-F238E27FC236}">
                <a16:creationId xmlns:a16="http://schemas.microsoft.com/office/drawing/2014/main" id="{E86127D6-2041-4D6E-B2B8-D67538598F33}"/>
              </a:ext>
            </a:extLst>
          </p:cNvPr>
          <p:cNvSpPr>
            <a:spLocks noGrp="1"/>
          </p:cNvSpPr>
          <p:nvPr/>
        </p:nvSpPr>
        <p:spPr>
          <a:xfrm>
            <a:off x="337757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5" name="Google-Shape-2261-p159-6">
            <a:extLst>
              <a:ext uri="{FF2B5EF4-FFF2-40B4-BE49-F238E27FC236}">
                <a16:creationId xmlns:a16="http://schemas.microsoft.com/office/drawing/2014/main" id="{4B418933-6581-4FE2-899B-46C04A691EAB}"/>
              </a:ext>
            </a:extLst>
          </p:cNvPr>
          <p:cNvSpPr>
            <a:spLocks noGrp="1"/>
          </p:cNvSpPr>
          <p:nvPr/>
        </p:nvSpPr>
        <p:spPr>
          <a:xfrm>
            <a:off x="42517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6" name="Google-Shape-2262-p159-7">
            <a:extLst>
              <a:ext uri="{FF2B5EF4-FFF2-40B4-BE49-F238E27FC236}">
                <a16:creationId xmlns:a16="http://schemas.microsoft.com/office/drawing/2014/main" id="{3F0C1DCE-9350-419F-8323-CF4A78B81644}"/>
              </a:ext>
            </a:extLst>
          </p:cNvPr>
          <p:cNvSpPr>
            <a:spLocks noGrp="1"/>
          </p:cNvSpPr>
          <p:nvPr/>
        </p:nvSpPr>
        <p:spPr>
          <a:xfrm>
            <a:off x="81760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7" name="Content-Placeholder-15-8">
            <a:extLst>
              <a:ext uri="{FF2B5EF4-FFF2-40B4-BE49-F238E27FC236}">
                <a16:creationId xmlns:a16="http://schemas.microsoft.com/office/drawing/2014/main" id="{6BDBF0E3-B0C7-4B1A-B10F-CFE902BB9866}"/>
              </a:ext>
            </a:extLst>
          </p:cNvPr>
          <p:cNvSpPr>
            <a:spLocks noGrp="1"/>
          </p:cNvSpPr>
          <p:nvPr/>
        </p:nvSpPr>
        <p:spPr>
          <a:xfrm>
            <a:off x="39366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MAKE + LOAD</a:t>
            </a:r>
          </a:p>
        </p:txBody>
      </p:sp>
      <p:sp>
        <p:nvSpPr>
          <p:cNvPr id="8" name="Content-Placeholder-15-9">
            <a:extLst>
              <a:ext uri="{FF2B5EF4-FFF2-40B4-BE49-F238E27FC236}">
                <a16:creationId xmlns:a16="http://schemas.microsoft.com/office/drawing/2014/main" id="{6D68C872-E75E-4C12-BA93-B3479DF303F8}"/>
              </a:ext>
            </a:extLst>
          </p:cNvPr>
          <p:cNvSpPr>
            <a:spLocks noGrp="1"/>
          </p:cNvSpPr>
          <p:nvPr/>
        </p:nvSpPr>
        <p:spPr>
          <a:xfrm>
            <a:off x="4294156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RELEASE + CLEAR</a:t>
            </a:r>
          </a:p>
        </p:txBody>
      </p:sp>
      <p:sp>
        <p:nvSpPr>
          <p:cNvPr id="9" name="Content-Placeholder-15-10">
            <a:extLst>
              <a:ext uri="{FF2B5EF4-FFF2-40B4-BE49-F238E27FC236}">
                <a16:creationId xmlns:a16="http://schemas.microsoft.com/office/drawing/2014/main" id="{4B7211F6-E0E3-475F-B8F2-DDA92B6E373C}"/>
              </a:ext>
            </a:extLst>
          </p:cNvPr>
          <p:cNvSpPr>
            <a:spLocks noGrp="1"/>
          </p:cNvSpPr>
          <p:nvPr/>
        </p:nvSpPr>
        <p:spPr>
          <a:xfrm>
            <a:off x="822321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RECEIVE + DEGRADE</a:t>
            </a:r>
          </a:p>
        </p:txBody>
      </p:sp>
      <p:sp>
        <p:nvSpPr>
          <p:cNvPr id="10" name="Text-Placeholder-16-11">
            <a:extLst>
              <a:ext uri="{FF2B5EF4-FFF2-40B4-BE49-F238E27FC236}">
                <a16:creationId xmlns:a16="http://schemas.microsoft.com/office/drawing/2014/main" id="{7AF6C621-8866-48A6-9676-A9D862BC474D}"/>
              </a:ext>
            </a:extLst>
          </p:cNvPr>
          <p:cNvSpPr>
            <a:spLocks noGrp="1"/>
          </p:cNvSpPr>
          <p:nvPr/>
        </p:nvSpPr>
        <p:spPr>
          <a:xfrm>
            <a:off x="4317111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Change exposure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Cocaine, amphetamine, and SSRIs alter release or clearance.</a:t>
            </a:r>
          </a:p>
        </p:txBody>
      </p:sp>
      <p:sp>
        <p:nvSpPr>
          <p:cNvPr id="11" name="Text-Placeholder-16-12">
            <a:extLst>
              <a:ext uri="{FF2B5EF4-FFF2-40B4-BE49-F238E27FC236}">
                <a16:creationId xmlns:a16="http://schemas.microsoft.com/office/drawing/2014/main" id="{7F59D35E-0B9B-40F3-9F74-9DFF8E9E088A}"/>
              </a:ext>
            </a:extLst>
          </p:cNvPr>
          <p:cNvSpPr>
            <a:spLocks noGrp="1"/>
          </p:cNvSpPr>
          <p:nvPr/>
        </p:nvSpPr>
        <p:spPr>
          <a:xfrm>
            <a:off x="39985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Build the signal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Precursors, enzymes, and VMAT determine what reaches vesicles.</a:t>
            </a:r>
          </a:p>
        </p:txBody>
      </p:sp>
      <p:sp>
        <p:nvSpPr>
          <p:cNvPr id="12" name="Text-Placeholder-16-13">
            <a:extLst>
              <a:ext uri="{FF2B5EF4-FFF2-40B4-BE49-F238E27FC236}">
                <a16:creationId xmlns:a16="http://schemas.microsoft.com/office/drawing/2014/main" id="{F224D519-A2B8-44CB-A147-707E7692A70A}"/>
              </a:ext>
            </a:extLst>
          </p:cNvPr>
          <p:cNvSpPr>
            <a:spLocks noGrp="1"/>
          </p:cNvSpPr>
          <p:nvPr/>
        </p:nvSpPr>
        <p:spPr>
          <a:xfrm>
            <a:off x="817787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Change the response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Agonists, antagonists, and MAO or COMT inhibitors act at later steps.</a:t>
            </a:r>
          </a:p>
        </p:txBody>
      </p:sp>
      <p:sp>
        <p:nvSpPr>
          <p:cNvPr id="28" name="Focused-Revision-S15-Footer">
            <a:extLst>
              <a:ext uri="{FF2B5EF4-FFF2-40B4-BE49-F238E27FC236}">
                <a16:creationId xmlns:a16="http://schemas.microsoft.com/office/drawing/2014/main" id="{4E3BCCC9-F664-420F-A21E-A4C64374F7E9}"/>
              </a:ext>
            </a:extLst>
          </p:cNvPr>
          <p:cNvSpPr>
            <a:spLocks noGrp="1"/>
          </p:cNvSpPr>
          <p:nvPr/>
        </p:nvSpPr>
        <p:spPr>
          <a:xfrm>
            <a:off x="390525" y="5562600"/>
            <a:ext cx="109442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target identifies the intervention point. The psychological effect still needs explanation.</a:t>
            </a:r>
          </a:p>
        </p:txBody>
      </p:sp>
    </p:spTree>
    <p:extLst>
      <p:ext uri="{BB962C8B-B14F-4D97-AF65-F5344CB8AC3E}">
        <p14:creationId xmlns:p14="http://schemas.microsoft.com/office/powerpoint/2010/main" val="55309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Number-Placeholder-1-2">
            <a:extLst>
              <a:ext uri="{FF2B5EF4-FFF2-40B4-BE49-F238E27FC236}">
                <a16:creationId xmlns:a16="http://schemas.microsoft.com/office/drawing/2014/main" id="{8A10BE51-DAF7-472D-842D-1887C45910C6}"/>
              </a:ext>
            </a:extLst>
          </p:cNvPr>
          <p:cNvSpPr>
            <a:spLocks noGrp="1"/>
          </p:cNvSpPr>
          <p:nvPr/>
        </p:nvSpPr>
        <p:spPr>
          <a:xfrm>
            <a:off x="11279219" y="6278594"/>
            <a:ext cx="519113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13</a:t>
            </a:r>
          </a:p>
        </p:txBody>
      </p:sp>
      <p:sp>
        <p:nvSpPr>
          <p:cNvPr id="2" name="Title-2-3">
            <a:extLst>
              <a:ext uri="{FF2B5EF4-FFF2-40B4-BE49-F238E27FC236}">
                <a16:creationId xmlns:a16="http://schemas.microsoft.com/office/drawing/2014/main" id="{2FA50899-B5D9-473E-9342-6C03AAB6091E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lang="en-US"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</a:t>
            </a:r>
            <a:r>
              <a:rPr sz="3150" b="0" i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hat should count as a functional unit?</a:t>
            </a:r>
          </a:p>
        </p:txBody>
      </p:sp>
      <p:sp>
        <p:nvSpPr>
          <p:cNvPr id="3" name="Content-Placeholder-9-4">
            <a:extLst>
              <a:ext uri="{FF2B5EF4-FFF2-40B4-BE49-F238E27FC236}">
                <a16:creationId xmlns:a16="http://schemas.microsoft.com/office/drawing/2014/main" id="{95910C9B-3321-41A0-93A0-924377326C2D}"/>
              </a:ext>
            </a:extLst>
          </p:cNvPr>
          <p:cNvSpPr>
            <a:spLocks noGrp="1"/>
          </p:cNvSpPr>
          <p:nvPr/>
        </p:nvSpPr>
        <p:spPr>
          <a:xfrm>
            <a:off x="393668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Neuron doctrine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Neurons are discrete cells, but the doctrine is incomplete.</a:t>
            </a:r>
          </a:p>
        </p:txBody>
      </p:sp>
      <p:sp>
        <p:nvSpPr>
          <p:cNvPr id="4" name="Content-Placeholder-10-5">
            <a:extLst>
              <a:ext uri="{FF2B5EF4-FFF2-40B4-BE49-F238E27FC236}">
                <a16:creationId xmlns:a16="http://schemas.microsoft.com/office/drawing/2014/main" id="{5BC2EEA3-4998-44AB-B94A-82CB8EE93D71}"/>
              </a:ext>
            </a:extLst>
          </p:cNvPr>
          <p:cNvSpPr>
            <a:spLocks noGrp="1"/>
          </p:cNvSpPr>
          <p:nvPr/>
        </p:nvSpPr>
        <p:spPr>
          <a:xfrm>
            <a:off x="6256592" y="2031968"/>
            <a:ext cx="5537168" cy="1643063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Dendrite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dendritic branch can perform nonlinear computations within one neuron.</a:t>
            </a:r>
          </a:p>
        </p:txBody>
      </p:sp>
      <p:sp>
        <p:nvSpPr>
          <p:cNvPr id="5" name="Content-Placeholder-9-6">
            <a:extLst>
              <a:ext uri="{FF2B5EF4-FFF2-40B4-BE49-F238E27FC236}">
                <a16:creationId xmlns:a16="http://schemas.microsoft.com/office/drawing/2014/main" id="{2A1FD64E-664E-4F31-84B5-7AA796D21EE4}"/>
              </a:ext>
            </a:extLst>
          </p:cNvPr>
          <p:cNvSpPr>
            <a:spLocks noGrp="1"/>
          </p:cNvSpPr>
          <p:nvPr/>
        </p:nvSpPr>
        <p:spPr>
          <a:xfrm>
            <a:off x="393668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Synapse + glia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The relevant sender and receiver may extend beyond whole neurons.</a:t>
            </a:r>
          </a:p>
        </p:txBody>
      </p:sp>
      <p:sp>
        <p:nvSpPr>
          <p:cNvPr id="6" name="Content-Placeholder-10-7">
            <a:extLst>
              <a:ext uri="{FF2B5EF4-FFF2-40B4-BE49-F238E27FC236}">
                <a16:creationId xmlns:a16="http://schemas.microsoft.com/office/drawing/2014/main" id="{F0E8BA78-CA37-4CE2-A5F1-0BFD182D5BA4}"/>
              </a:ext>
            </a:extLst>
          </p:cNvPr>
          <p:cNvSpPr>
            <a:spLocks noGrp="1"/>
          </p:cNvSpPr>
          <p:nvPr/>
        </p:nvSpPr>
        <p:spPr>
          <a:xfrm>
            <a:off x="6256592" y="4016978"/>
            <a:ext cx="5537168" cy="1643158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Population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Some cognitive variables appear in patterns across many neurons.</a:t>
            </a:r>
          </a:p>
        </p:txBody>
      </p:sp>
      <p:sp>
        <p:nvSpPr>
          <p:cNvPr id="8" name="Focused-Revision-S11-Definition">
            <a:extLst>
              <a:ext uri="{FF2B5EF4-FFF2-40B4-BE49-F238E27FC236}">
                <a16:creationId xmlns:a16="http://schemas.microsoft.com/office/drawing/2014/main" id="{07EC4FE1-21C9-4809-9BBA-90E2B8E44DE2}"/>
              </a:ext>
            </a:extLst>
          </p:cNvPr>
          <p:cNvSpPr>
            <a:spLocks noGrp="1"/>
          </p:cNvSpPr>
          <p:nvPr/>
        </p:nvSpPr>
        <p:spPr>
          <a:xfrm>
            <a:off x="390525" y="1447800"/>
            <a:ext cx="11049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endParaRPr sz="1350" b="0" dirty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2915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-Number-Placeholder-3-2">
            <a:extLst>
              <a:ext uri="{FF2B5EF4-FFF2-40B4-BE49-F238E27FC236}">
                <a16:creationId xmlns:a16="http://schemas.microsoft.com/office/drawing/2014/main" id="{B203CB02-F2C2-4B3C-9823-88976F634731}"/>
              </a:ext>
            </a:extLst>
          </p:cNvPr>
          <p:cNvSpPr>
            <a:spLocks noGrp="1"/>
          </p:cNvSpPr>
          <p:nvPr/>
        </p:nvSpPr>
        <p:spPr>
          <a:xfrm>
            <a:off x="11279315" y="6279261"/>
            <a:ext cx="518922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14</a:t>
            </a:r>
          </a:p>
        </p:txBody>
      </p:sp>
      <p:sp>
        <p:nvSpPr>
          <p:cNvPr id="2" name="Title-10-3">
            <a:extLst>
              <a:ext uri="{FF2B5EF4-FFF2-40B4-BE49-F238E27FC236}">
                <a16:creationId xmlns:a16="http://schemas.microsoft.com/office/drawing/2014/main" id="{87690C69-6854-4303-8FE8-DAEA81938DC9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Molecular facts do not settle psychological or ethical questions</a:t>
            </a:r>
          </a:p>
        </p:txBody>
      </p:sp>
      <p:cxnSp>
        <p:nvCxnSpPr>
          <p:cNvPr id="67" name="Google-Shape-2259-p159-4"/>
          <p:cNvCxnSpPr/>
          <p:nvPr/>
        </p:nvCxnSpPr>
        <p:spPr>
          <a:xfrm>
            <a:off x="337757" y="3373755"/>
            <a:ext cx="12245435" cy="286"/>
          </a:xfrm>
          <a:prstGeom prst="straightConnector1">
            <a:avLst/>
          </a:prstGeom>
          <a:ln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>
              <a:ext uri="{FF2B5EF4-FFF2-40B4-BE49-F238E27FC236}">
                <a16:creationId xmlns:a16="http://schemas.microsoft.com/office/drawing/2014/main" id="{E86127D6-2041-4D6E-B2B8-D67538598F33}"/>
              </a:ext>
            </a:extLst>
          </p:cNvPr>
          <p:cNvSpPr>
            <a:spLocks noGrp="1"/>
          </p:cNvSpPr>
          <p:nvPr/>
        </p:nvSpPr>
        <p:spPr>
          <a:xfrm>
            <a:off x="337757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5" name="Google-Shape-2261-p159-6">
            <a:extLst>
              <a:ext uri="{FF2B5EF4-FFF2-40B4-BE49-F238E27FC236}">
                <a16:creationId xmlns:a16="http://schemas.microsoft.com/office/drawing/2014/main" id="{4B418933-6581-4FE2-899B-46C04A691EAB}"/>
              </a:ext>
            </a:extLst>
          </p:cNvPr>
          <p:cNvSpPr>
            <a:spLocks noGrp="1"/>
          </p:cNvSpPr>
          <p:nvPr/>
        </p:nvSpPr>
        <p:spPr>
          <a:xfrm>
            <a:off x="42517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6" name="Google-Shape-2262-p159-7">
            <a:extLst>
              <a:ext uri="{FF2B5EF4-FFF2-40B4-BE49-F238E27FC236}">
                <a16:creationId xmlns:a16="http://schemas.microsoft.com/office/drawing/2014/main" id="{3F0C1DCE-9350-419F-8323-CF4A78B81644}"/>
              </a:ext>
            </a:extLst>
          </p:cNvPr>
          <p:cNvSpPr>
            <a:spLocks noGrp="1"/>
          </p:cNvSpPr>
          <p:nvPr/>
        </p:nvSpPr>
        <p:spPr>
          <a:xfrm>
            <a:off x="8176070" y="3320225"/>
            <a:ext cx="107061" cy="107061"/>
          </a:xfrm>
          <a:prstGeom prst="ellipse">
            <a:avLst/>
          </a:prstGeom>
          <a:solidFill>
            <a:srgbClr val="000000"/>
          </a:solidFill>
        </p:spPr>
        <p:txBody>
          <a:bodyPr/>
          <a:lstStyle/>
          <a:p>
            <a:endParaRPr/>
          </a:p>
        </p:txBody>
      </p:sp>
      <p:sp>
        <p:nvSpPr>
          <p:cNvPr id="7" name="Content-Placeholder-15-8">
            <a:extLst>
              <a:ext uri="{FF2B5EF4-FFF2-40B4-BE49-F238E27FC236}">
                <a16:creationId xmlns:a16="http://schemas.microsoft.com/office/drawing/2014/main" id="{6BDBF0E3-B0C7-4B1A-B10F-CFE902BB9866}"/>
              </a:ext>
            </a:extLst>
          </p:cNvPr>
          <p:cNvSpPr>
            <a:spLocks noGrp="1"/>
          </p:cNvSpPr>
          <p:nvPr/>
        </p:nvSpPr>
        <p:spPr>
          <a:xfrm>
            <a:off x="39366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MECHANISM</a:t>
            </a:r>
          </a:p>
        </p:txBody>
      </p:sp>
      <p:sp>
        <p:nvSpPr>
          <p:cNvPr id="8" name="Content-Placeholder-15-9">
            <a:extLst>
              <a:ext uri="{FF2B5EF4-FFF2-40B4-BE49-F238E27FC236}">
                <a16:creationId xmlns:a16="http://schemas.microsoft.com/office/drawing/2014/main" id="{6D68C872-E75E-4C12-BA93-B3479DF303F8}"/>
              </a:ext>
            </a:extLst>
          </p:cNvPr>
          <p:cNvSpPr>
            <a:spLocks noGrp="1"/>
          </p:cNvSpPr>
          <p:nvPr/>
        </p:nvSpPr>
        <p:spPr>
          <a:xfrm>
            <a:off x="4294156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PSYCHOLOGY</a:t>
            </a:r>
          </a:p>
        </p:txBody>
      </p:sp>
      <p:sp>
        <p:nvSpPr>
          <p:cNvPr id="9" name="Content-Placeholder-15-10">
            <a:extLst>
              <a:ext uri="{FF2B5EF4-FFF2-40B4-BE49-F238E27FC236}">
                <a16:creationId xmlns:a16="http://schemas.microsoft.com/office/drawing/2014/main" id="{4B7211F6-E0E3-475F-B8F2-DDA92B6E373C}"/>
              </a:ext>
            </a:extLst>
          </p:cNvPr>
          <p:cNvSpPr>
            <a:spLocks noGrp="1"/>
          </p:cNvSpPr>
          <p:nvPr/>
        </p:nvSpPr>
        <p:spPr>
          <a:xfrm>
            <a:off x="8223218" y="2843308"/>
            <a:ext cx="1612868" cy="26241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ETHICS</a:t>
            </a:r>
          </a:p>
        </p:txBody>
      </p:sp>
      <p:sp>
        <p:nvSpPr>
          <p:cNvPr id="10" name="Text-Placeholder-16-11">
            <a:extLst>
              <a:ext uri="{FF2B5EF4-FFF2-40B4-BE49-F238E27FC236}">
                <a16:creationId xmlns:a16="http://schemas.microsoft.com/office/drawing/2014/main" id="{7AF6C621-8866-48A6-9676-A9D862BC474D}"/>
              </a:ext>
            </a:extLst>
          </p:cNvPr>
          <p:cNvSpPr>
            <a:spLocks noGrp="1"/>
          </p:cNvSpPr>
          <p:nvPr/>
        </p:nvSpPr>
        <p:spPr>
          <a:xfrm>
            <a:off x="4317111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Which capacity?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Performance in a task, situation, and social context.</a:t>
            </a:r>
          </a:p>
        </p:txBody>
      </p:sp>
      <p:sp>
        <p:nvSpPr>
          <p:cNvPr id="11" name="Text-Placeholder-16-12">
            <a:extLst>
              <a:ext uri="{FF2B5EF4-FFF2-40B4-BE49-F238E27FC236}">
                <a16:creationId xmlns:a16="http://schemas.microsoft.com/office/drawing/2014/main" id="{7F59D35E-0B9B-40F3-9F74-9DFF8E9E088A}"/>
              </a:ext>
            </a:extLst>
          </p:cNvPr>
          <p:cNvSpPr>
            <a:spLocks noGrp="1"/>
          </p:cNvSpPr>
          <p:nvPr/>
        </p:nvSpPr>
        <p:spPr>
          <a:xfrm>
            <a:off x="39985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changed?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Transmitter, receptor, cell, circuit, and time course.</a:t>
            </a:r>
          </a:p>
        </p:txBody>
      </p:sp>
      <p:sp>
        <p:nvSpPr>
          <p:cNvPr id="12" name="Text-Placeholder-16-13">
            <a:extLst>
              <a:ext uri="{FF2B5EF4-FFF2-40B4-BE49-F238E27FC236}">
                <a16:creationId xmlns:a16="http://schemas.microsoft.com/office/drawing/2014/main" id="{F224D519-A2B8-44CB-A147-707E7692A70A}"/>
              </a:ext>
            </a:extLst>
          </p:cNvPr>
          <p:cNvSpPr>
            <a:spLocks noGrp="1"/>
          </p:cNvSpPr>
          <p:nvPr/>
        </p:nvSpPr>
        <p:spPr>
          <a:xfrm>
            <a:off x="8177879" y="3822668"/>
            <a:ext cx="3156109" cy="158629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70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follows?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Treatment, control, responsibility, risk, or justice.</a:t>
            </a:r>
          </a:p>
        </p:txBody>
      </p:sp>
      <p:sp>
        <p:nvSpPr>
          <p:cNvPr id="28" name="Focused-Revision-S15-Footer">
            <a:extLst>
              <a:ext uri="{FF2B5EF4-FFF2-40B4-BE49-F238E27FC236}">
                <a16:creationId xmlns:a16="http://schemas.microsoft.com/office/drawing/2014/main" id="{4E3BCCC9-F664-420F-A21E-A4C64374F7E9}"/>
              </a:ext>
            </a:extLst>
          </p:cNvPr>
          <p:cNvSpPr>
            <a:spLocks noGrp="1"/>
          </p:cNvSpPr>
          <p:nvPr/>
        </p:nvSpPr>
        <p:spPr>
          <a:xfrm>
            <a:off x="390525" y="5562600"/>
            <a:ext cx="109442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Biology constrains the argument. It does not supply the missing psychological or ethical premises.</a:t>
            </a:r>
          </a:p>
        </p:txBody>
      </p:sp>
    </p:spTree>
    <p:extLst>
      <p:ext uri="{BB962C8B-B14F-4D97-AF65-F5344CB8AC3E}">
        <p14:creationId xmlns:p14="http://schemas.microsoft.com/office/powerpoint/2010/main" val="55309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-Number-Placeholder-1-2">
            <a:extLst>
              <a:ext uri="{FF2B5EF4-FFF2-40B4-BE49-F238E27FC236}">
                <a16:creationId xmlns:a16="http://schemas.microsoft.com/office/drawing/2014/main" id="{DDC028C2-6776-420F-97FF-3A1E6F11DC45}"/>
              </a:ext>
            </a:extLst>
          </p:cNvPr>
          <p:cNvSpPr>
            <a:spLocks noGrp="1"/>
          </p:cNvSpPr>
          <p:nvPr/>
        </p:nvSpPr>
        <p:spPr>
          <a:xfrm>
            <a:off x="11279219" y="6278594"/>
            <a:ext cx="519113" cy="241268"/>
          </a:xfrm>
          <a:prstGeom prst="rect">
            <a:avLst/>
          </a:prstGeom>
        </p:spPr>
        <p:txBody>
          <a:bodyPr lIns="0" tIns="0" rIns="0" bIns="0" anchor="b"/>
          <a:lstStyle/>
          <a:p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15</a:t>
            </a:r>
          </a:p>
        </p:txBody>
      </p:sp>
      <p:sp>
        <p:nvSpPr>
          <p:cNvPr id="2" name="Title-2-3">
            <a:extLst>
              <a:ext uri="{FF2B5EF4-FFF2-40B4-BE49-F238E27FC236}">
                <a16:creationId xmlns:a16="http://schemas.microsoft.com/office/drawing/2014/main" id="{D2411093-29A2-49DA-BD80-B0CBF0AFA25D}"/>
              </a:ext>
            </a:extLst>
          </p:cNvPr>
          <p:cNvSpPr>
            <a:spLocks noGrp="1"/>
          </p:cNvSpPr>
          <p:nvPr/>
        </p:nvSpPr>
        <p:spPr>
          <a:xfrm>
            <a:off x="393668" y="344043"/>
            <a:ext cx="11404568" cy="104746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Can you trace the signal and defend the inference?</a:t>
            </a:r>
          </a:p>
        </p:txBody>
      </p:sp>
      <p:sp>
        <p:nvSpPr>
          <p:cNvPr id="3" name="Content-Placeholder-9-4">
            <a:extLst>
              <a:ext uri="{FF2B5EF4-FFF2-40B4-BE49-F238E27FC236}">
                <a16:creationId xmlns:a16="http://schemas.microsoft.com/office/drawing/2014/main" id="{DBBACE2B-4CD8-44B2-9DE2-08E035FED86C}"/>
              </a:ext>
            </a:extLst>
          </p:cNvPr>
          <p:cNvSpPr>
            <a:spLocks noGrp="1"/>
          </p:cNvSpPr>
          <p:nvPr/>
        </p:nvSpPr>
        <p:spPr>
          <a:xfrm>
            <a:off x="393668" y="1381125"/>
            <a:ext cx="5537168" cy="1381125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 | SIGNAL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What carries a signal within a neuron? What carries it across a synapse?</a:t>
            </a:r>
          </a:p>
        </p:txBody>
      </p:sp>
      <p:sp>
        <p:nvSpPr>
          <p:cNvPr id="4" name="Content-Placeholder-10-5">
            <a:extLst>
              <a:ext uri="{FF2B5EF4-FFF2-40B4-BE49-F238E27FC236}">
                <a16:creationId xmlns:a16="http://schemas.microsoft.com/office/drawing/2014/main" id="{5ECFD9BF-B7A7-486E-9B0A-12D88863564B}"/>
              </a:ext>
            </a:extLst>
          </p:cNvPr>
          <p:cNvSpPr>
            <a:spLocks noGrp="1"/>
          </p:cNvSpPr>
          <p:nvPr/>
        </p:nvSpPr>
        <p:spPr>
          <a:xfrm>
            <a:off x="6256592" y="1381125"/>
            <a:ext cx="5537168" cy="1381125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 | RELEASE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Why does Ca²⁺ matter at the presynaptic terminal?</a:t>
            </a:r>
          </a:p>
        </p:txBody>
      </p:sp>
      <p:sp>
        <p:nvSpPr>
          <p:cNvPr id="5" name="Content-Placeholder-9-6">
            <a:extLst>
              <a:ext uri="{FF2B5EF4-FFF2-40B4-BE49-F238E27FC236}">
                <a16:creationId xmlns:a16="http://schemas.microsoft.com/office/drawing/2014/main" id="{1B859330-462B-4AC5-B050-CF50681F4CC3}"/>
              </a:ext>
            </a:extLst>
          </p:cNvPr>
          <p:cNvSpPr>
            <a:spLocks noGrp="1"/>
          </p:cNvSpPr>
          <p:nvPr/>
        </p:nvSpPr>
        <p:spPr>
          <a:xfrm>
            <a:off x="393668" y="3000375"/>
            <a:ext cx="5537168" cy="138112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 | RECEPTOR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Why can the same transmitter produce different effects?</a:t>
            </a:r>
          </a:p>
        </p:txBody>
      </p:sp>
      <p:sp>
        <p:nvSpPr>
          <p:cNvPr id="6" name="Content-Placeholder-10-7">
            <a:extLst>
              <a:ext uri="{FF2B5EF4-FFF2-40B4-BE49-F238E27FC236}">
                <a16:creationId xmlns:a16="http://schemas.microsoft.com/office/drawing/2014/main" id="{8DF5884C-F5EA-4C2E-A8DE-78946C3EA5E3}"/>
              </a:ext>
            </a:extLst>
          </p:cNvPr>
          <p:cNvSpPr>
            <a:spLocks noGrp="1"/>
          </p:cNvSpPr>
          <p:nvPr/>
        </p:nvSpPr>
        <p:spPr>
          <a:xfrm>
            <a:off x="6256592" y="3000375"/>
            <a:ext cx="5537168" cy="1381125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5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4 | CLEARANCE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Which transporters clear dopamine and serotonin?</a:t>
            </a:r>
          </a:p>
        </p:txBody>
      </p:sp>
      <p:sp>
        <p:nvSpPr>
          <p:cNvPr id="8" name="Focused-Revision-S16-Q5-Header">
            <a:extLst>
              <a:ext uri="{FF2B5EF4-FFF2-40B4-BE49-F238E27FC236}">
                <a16:creationId xmlns:a16="http://schemas.microsoft.com/office/drawing/2014/main" id="{E5F19032-FAE9-4983-8675-5E33C9A56EB5}"/>
              </a:ext>
            </a:extLst>
          </p:cNvPr>
          <p:cNvSpPr>
            <a:spLocks noGrp="1"/>
          </p:cNvSpPr>
          <p:nvPr/>
        </p:nvSpPr>
        <p:spPr>
          <a:xfrm>
            <a:off x="390525" y="4857750"/>
            <a:ext cx="109442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5 | INFERENCE</a:t>
            </a:r>
          </a:p>
        </p:txBody>
      </p:sp>
      <p:sp>
        <p:nvSpPr>
          <p:cNvPr id="9" name="Focused-Revision-S16-Q5-Body">
            <a:extLst>
              <a:ext uri="{FF2B5EF4-FFF2-40B4-BE49-F238E27FC236}">
                <a16:creationId xmlns:a16="http://schemas.microsoft.com/office/drawing/2014/main" id="{3C9F6BF6-BB1F-4C48-8AEB-DB3316CF999B}"/>
              </a:ext>
            </a:extLst>
          </p:cNvPr>
          <p:cNvSpPr>
            <a:spLocks noGrp="1"/>
          </p:cNvSpPr>
          <p:nvPr/>
        </p:nvSpPr>
        <p:spPr>
          <a:xfrm>
            <a:off x="390525" y="5162550"/>
            <a:ext cx="109442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An SSRI changes mood. What does that show about serotonin, and what remains open?</a:t>
            </a:r>
          </a:p>
        </p:txBody>
      </p:sp>
    </p:spTree>
    <p:extLst>
      <p:ext uri="{BB962C8B-B14F-4D97-AF65-F5344CB8AC3E}">
        <p14:creationId xmlns:p14="http://schemas.microsoft.com/office/powerpoint/2010/main" val="97063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3-1">
            <a:extLst>
              <a:ext uri="{FF2B5EF4-FFF2-40B4-BE49-F238E27FC236}">
                <a16:creationId xmlns:a16="http://schemas.microsoft.com/office/drawing/2014/main" id="{18C9BFB5-A1D4-41FD-AAC0-B27B0EA469C8}"/>
              </a:ext>
            </a:extLst>
          </p:cNvPr>
          <p:cNvSpPr>
            <a:spLocks noGrp="1"/>
          </p:cNvSpPr>
          <p:nvPr/>
        </p:nvSpPr>
        <p:spPr>
          <a:xfrm>
            <a:off x="393668" y="1738789"/>
            <a:ext cx="9448800" cy="249145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57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molecule is one part of a much larger mechanism.</a:t>
            </a:r>
          </a:p>
        </p:txBody>
      </p:sp>
      <p:sp>
        <p:nvSpPr>
          <p:cNvPr id="2" name="Subtitle-4-2">
            <a:extLst>
              <a:ext uri="{FF2B5EF4-FFF2-40B4-BE49-F238E27FC236}">
                <a16:creationId xmlns:a16="http://schemas.microsoft.com/office/drawing/2014/main" id="{566E99E1-6D86-48C1-BC42-470104E18A1A}"/>
              </a:ext>
            </a:extLst>
          </p:cNvPr>
          <p:cNvSpPr>
            <a:spLocks noGrp="1"/>
          </p:cNvSpPr>
          <p:nvPr/>
        </p:nvSpPr>
        <p:spPr>
          <a:xfrm>
            <a:off x="393668" y="4742212"/>
            <a:ext cx="5702332" cy="108023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endParaRPr sz="1800" b="0" i="0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3" name="Subtitle-4-3">
            <a:extLst>
              <a:ext uri="{FF2B5EF4-FFF2-40B4-BE49-F238E27FC236}">
                <a16:creationId xmlns:a16="http://schemas.microsoft.com/office/drawing/2014/main" id="{00A42CE6-66E5-4DE1-A822-5C44F3872A61}"/>
              </a:ext>
            </a:extLst>
          </p:cNvPr>
          <p:cNvSpPr>
            <a:spLocks noGrp="1"/>
          </p:cNvSpPr>
          <p:nvPr/>
        </p:nvSpPr>
        <p:spPr>
          <a:xfrm>
            <a:off x="393668" y="392240"/>
            <a:ext cx="5702332" cy="64912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NEXT: THE INSTRUMENTS · MEASURING MINDS</a:t>
            </a:r>
          </a:p>
        </p:txBody>
      </p:sp>
      <p:sp>
        <p:nvSpPr>
          <p:cNvPr id="5" name="Focused-Revision-S17-Synthesis">
            <a:extLst>
              <a:ext uri="{FF2B5EF4-FFF2-40B4-BE49-F238E27FC236}">
                <a16:creationId xmlns:a16="http://schemas.microsoft.com/office/drawing/2014/main" id="{81C51507-5284-48C7-A057-4D54C0247AA7}"/>
              </a:ext>
            </a:extLst>
          </p:cNvPr>
          <p:cNvSpPr>
            <a:spLocks noGrp="1"/>
          </p:cNvSpPr>
          <p:nvPr/>
        </p:nvSpPr>
        <p:spPr>
          <a:xfrm>
            <a:off x="390525" y="4495800"/>
            <a:ext cx="9715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buNone/>
              <a:def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To explain behavior, follow the signal through receptors, cells, circuits, tasks, and contexts.</a:t>
            </a:r>
          </a:p>
        </p:txBody>
      </p:sp>
    </p:spTree>
    <p:extLst>
      <p:ext uri="{BB962C8B-B14F-4D97-AF65-F5344CB8AC3E}">
        <p14:creationId xmlns:p14="http://schemas.microsoft.com/office/powerpoint/2010/main" val="12624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994</TotalTime>
  <Words>6301</Words>
  <Application>Microsoft Macintosh PowerPoint</Application>
  <DocSecurity>0</DocSecurity>
  <PresentationFormat>Widescreen</PresentationFormat>
  <Paragraphs>512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Helvetica Neue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Murray, Samuel</cp:lastModifiedBy>
  <cp:revision>5</cp:revision>
  <dcterms:created xsi:type="dcterms:W3CDTF">2026-09-04T00:14:34Z</dcterms:created>
  <dcterms:modified xsi:type="dcterms:W3CDTF">2026-09-04T16:53:35Z</dcterms:modified>
</cp:coreProperties>
</file>