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40458"/>
  </p:normalViewPr>
  <p:slideViewPr>
    <p:cSldViewPr snapToGrid="0">
      <p:cViewPr varScale="1">
        <p:scale>
          <a:sx n="41" d="100"/>
          <a:sy n="41" d="100"/>
        </p:scale>
        <p:origin x="3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D0E9CD96-44FC-4258-95B6-73661C5C025C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5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 geography</a:t>
            </a:r>
            <a:endParaRPr sz="57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54F1419-3320-4A62-B5D0-6A2CB788888C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E467DE6B-0A72-4F7F-9291-DD1C04BF1786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PHL / NEU 251 · SESSION 2</a:t>
            </a:r>
          </a:p>
        </p:txBody>
      </p:sp>
    </p:spTree>
    <p:extLst>
      <p:ext uri="{BB962C8B-B14F-4D97-AF65-F5344CB8AC3E}">
        <p14:creationId xmlns:p14="http://schemas.microsoft.com/office/powerpoint/2010/main" val="159682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brain map gives coordinates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a map gives us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Shared names for position, boundaries, and pathways—enough to make studies comparable.</a:t>
            </a:r>
          </a:p>
        </p:txBody>
      </p:sp>
      <p:sp>
        <p:nvSpPr>
          <p:cNvPr id="4" name="Content-Placeholder-3-5">
            <a:extLst>
              <a:ext uri="{FF2B5EF4-FFF2-40B4-BE49-F238E27FC236}">
                <a16:creationId xmlns:a16="http://schemas.microsoft.com/office/drawing/2014/main" id="{7799BFA6-EE1B-4604-B3EE-805D0501E200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353482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it cannot give us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Why a person acted, what they experienced, or what they could have done otherwise.</a:t>
            </a:r>
          </a:p>
        </p:txBody>
      </p:sp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Relational geography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 directions are relational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human neuraxis bends about 120° as the forebrain turns above the brainstem. Rostral and caudal follow its long axis; dorsal and ventral change orientation at the bend. Superior and inferior mean above and below.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72250" y="1425976"/>
            <a:ext cx="4762500" cy="45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cuts produce three different brain maps</a:t>
            </a:r>
            <a:endParaRPr sz="315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Ask what plane you are seeing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Sagittal: left / right
Coronal (frontal): front / back
Axial: top / bottom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77000" y="1791283"/>
            <a:ext cx="4953000" cy="39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landmarks organize the folded cortical sheet</a:t>
            </a:r>
            <a:endParaRPr sz="315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Surface landmarks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cortex is a roughly 2 mm sheet of gray matter.
Gyri are ridges; sulci are grooves; especially deep sulci are fissures.
The central sulcus separates frontal and parietal cortex; pre- and postcentral gyri sit on either side.
The lateral fissure marks the temporal boundary.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0" y="2452688"/>
            <a:ext cx="54768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lobes are </a:t>
            </a:r>
            <a:r>
              <a:rPr lang="en-US" sz="2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not functional</a:t>
            </a:r>
            <a:r>
              <a:rPr sz="2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modules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Coarse landmarks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Occipital: vision
Parietal: touch + spatial processing
Temporal: audition + recognition
Frontal: action + control
Insula: body state + salience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34125" y="1976438"/>
            <a:ext cx="52863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medial view reveals cortex and diencephalon</a:t>
            </a:r>
            <a:endParaRPr sz="315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428625" y="5238750"/>
            <a:ext cx="5476875" cy="838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DEEP MIDLINE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Diencephalon = thalamus + hypothalamus.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9676" y="1476375"/>
            <a:ext cx="4934773" cy="3667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38875" y="1619757"/>
            <a:ext cx="5429250" cy="3523237"/>
          </a:xfrm>
          <a:prstGeom prst="rect">
            <a:avLst/>
          </a:prstGeom>
        </p:spPr>
      </p:pic>
      <p:sp>
        <p:nvSpPr>
          <p:cNvPr id="8" name="Focused-Revision-S9-Right-Header">
            <a:extLst>
              <a:ext uri="{FF2B5EF4-FFF2-40B4-BE49-F238E27FC236}">
                <a16:creationId xmlns:a16="http://schemas.microsoft.com/office/drawing/2014/main" id="{84EA4BAB-F545-42AF-82AD-AD3D31CF1A70}"/>
              </a:ext>
            </a:extLst>
          </p:cNvPr>
          <p:cNvSpPr>
            <a:spLocks noGrp="1"/>
          </p:cNvSpPr>
          <p:nvPr/>
        </p:nvSpPr>
        <p:spPr>
          <a:xfrm>
            <a:off x="6238875" y="5238750"/>
            <a:ext cx="542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MEDIAL CORTEX</a:t>
            </a:r>
          </a:p>
        </p:txBody>
      </p:sp>
      <p:sp>
        <p:nvSpPr>
          <p:cNvPr id="9" name="Focused-Revision-S9-Right-Body">
            <a:extLst>
              <a:ext uri="{FF2B5EF4-FFF2-40B4-BE49-F238E27FC236}">
                <a16:creationId xmlns:a16="http://schemas.microsoft.com/office/drawing/2014/main" id="{CB7D817D-5700-4C2A-A9A8-4B780CF0B040}"/>
              </a:ext>
            </a:extLst>
          </p:cNvPr>
          <p:cNvSpPr>
            <a:spLocks noGrp="1"/>
          </p:cNvSpPr>
          <p:nvPr/>
        </p:nvSpPr>
        <p:spPr>
          <a:xfrm>
            <a:off x="6238875" y="5514975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Cingulate and parahippocampal cortex wrap the midline.</a:t>
            </a:r>
          </a:p>
        </p:txBody>
      </p:sp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Deep structures sit inside the cortical shell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333500"/>
            <a:ext cx="5143500" cy="39052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12735" y="1333500"/>
            <a:ext cx="5081530" cy="3905250"/>
          </a:xfrm>
          <a:prstGeom prst="rect">
            <a:avLst/>
          </a:prstGeom>
        </p:spPr>
      </p:pic>
      <p:sp>
        <p:nvSpPr>
          <p:cNvPr id="8" name="Focused-Revision-S10-Left-Header">
            <a:extLst>
              <a:ext uri="{FF2B5EF4-FFF2-40B4-BE49-F238E27FC236}">
                <a16:creationId xmlns:a16="http://schemas.microsoft.com/office/drawing/2014/main" id="{BDF55519-4616-4DB8-8B51-F7D425D7B108}"/>
              </a:ext>
            </a:extLst>
          </p:cNvPr>
          <p:cNvSpPr>
            <a:spLocks noGrp="1"/>
          </p:cNvSpPr>
          <p:nvPr/>
        </p:nvSpPr>
        <p:spPr>
          <a:xfrm>
            <a:off x="428625" y="5257800"/>
            <a:ext cx="542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ANTERIOR SECTION</a:t>
            </a:r>
          </a:p>
        </p:txBody>
      </p:sp>
      <p:sp>
        <p:nvSpPr>
          <p:cNvPr id="9" name="Focused-Revision-S10-Left-Body">
            <a:extLst>
              <a:ext uri="{FF2B5EF4-FFF2-40B4-BE49-F238E27FC236}">
                <a16:creationId xmlns:a16="http://schemas.microsoft.com/office/drawing/2014/main" id="{9A1588DC-01CA-4CF8-91D6-73C4624F325E}"/>
              </a:ext>
            </a:extLst>
          </p:cNvPr>
          <p:cNvSpPr>
            <a:spLocks noGrp="1"/>
          </p:cNvSpPr>
          <p:nvPr/>
        </p:nvSpPr>
        <p:spPr>
          <a:xfrm>
            <a:off x="428625" y="5543550"/>
            <a:ext cx="542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Basal ganglia · internal capsule · amygdala</a:t>
            </a:r>
          </a:p>
        </p:txBody>
      </p:sp>
      <p:sp>
        <p:nvSpPr>
          <p:cNvPr id="10" name="Focused-Revision-S10-Right-Header">
            <a:extLst>
              <a:ext uri="{FF2B5EF4-FFF2-40B4-BE49-F238E27FC236}">
                <a16:creationId xmlns:a16="http://schemas.microsoft.com/office/drawing/2014/main" id="{121C0344-C365-4A25-B7CD-CEAC6FB51BF4}"/>
              </a:ext>
            </a:extLst>
          </p:cNvPr>
          <p:cNvSpPr>
            <a:spLocks noGrp="1"/>
          </p:cNvSpPr>
          <p:nvPr/>
        </p:nvSpPr>
        <p:spPr>
          <a:xfrm>
            <a:off x="6238875" y="5257800"/>
            <a:ext cx="542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POSTERIOR SECTION</a:t>
            </a:r>
          </a:p>
        </p:txBody>
      </p:sp>
      <p:sp>
        <p:nvSpPr>
          <p:cNvPr id="11" name="Focused-Revision-S10-Right-Body">
            <a:extLst>
              <a:ext uri="{FF2B5EF4-FFF2-40B4-BE49-F238E27FC236}">
                <a16:creationId xmlns:a16="http://schemas.microsoft.com/office/drawing/2014/main" id="{3F14C4D6-2740-453E-B9D7-61E7F34CCE85}"/>
              </a:ext>
            </a:extLst>
          </p:cNvPr>
          <p:cNvSpPr>
            <a:spLocks noGrp="1"/>
          </p:cNvSpPr>
          <p:nvPr/>
        </p:nvSpPr>
        <p:spPr>
          <a:xfrm>
            <a:off x="6238875" y="554355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Thalamus · hypothalamus · hippocampus (folded cortex) · fornix · ventricles</a:t>
            </a:r>
          </a:p>
        </p:txBody>
      </p:sp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8A10BE51-DAF7-472D-842D-1887C45910C6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9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FA50899-B5D9-473E-9342-6C03AAB6091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White matter turns regions into a system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95910C9B-3321-41A0-93A0-924377326C2D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Corpus callosum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Links the cerebral hemispheres.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BC2EEA3-4998-44AB-B94A-82CB8EE93D71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Internal capsule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Main route between cortex and brainstem / spinal cord.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2A1FD64E-664E-4F31-84B5-7AA796D21EE4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Fornix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Connects hippocampus with hypothalamic regions.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F0E8BA78-CA37-4CE2-A5F1-0BFD182D5BA4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Cerebral peduncles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Carry ascending and descending fibers through midbrain.</a:t>
            </a:r>
          </a:p>
        </p:txBody>
      </p:sp>
      <p:sp>
        <p:nvSpPr>
          <p:cNvPr id="8" name="Focused-Revision-S11-Definition">
            <a:extLst>
              <a:ext uri="{FF2B5EF4-FFF2-40B4-BE49-F238E27FC236}">
                <a16:creationId xmlns:a16="http://schemas.microsoft.com/office/drawing/2014/main" id="{07EC4FE1-21C9-4809-9BBA-90E2B8E44DE2}"/>
              </a:ext>
            </a:extLst>
          </p:cNvPr>
          <p:cNvSpPr>
            <a:spLocks noGrp="1"/>
          </p:cNvSpPr>
          <p:nvPr/>
        </p:nvSpPr>
        <p:spPr>
          <a:xfrm>
            <a:off x="390525" y="1447800"/>
            <a:ext cx="1104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Gray matter: cell bodies and local processing.   White matter: myelinated axons connecting regions.</a:t>
            </a:r>
          </a:p>
        </p:txBody>
      </p:sp>
    </p:spTree>
    <p:extLst>
      <p:ext uri="{BB962C8B-B14F-4D97-AF65-F5344CB8AC3E}">
        <p14:creationId xmlns:p14="http://schemas.microsoft.com/office/powerpoint/2010/main" val="7291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Brainstem and cerebellum do different jobs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Two neighboring structures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Brainstem: midbrain → pons → medulla. Routes ascending and descending signals; supports arousal, breathing, cardiovascular control, and cranial-nerve functions.
Cerebellum: coordinates movement, posture, balance, and timing; also implicated in cognition and affect.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0" y="2072780"/>
            <a:ext cx="5715000" cy="309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Ventricles are fluid spaces—and useful landmarks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CSF circulation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Choroid plexus makes CSF → lateral ventricles → interventricular foramen → third ventricle → cerebral aqueduct → fourth ventricle → subarachnoid space → arachnoid villi → venous blood.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0" y="1935140"/>
            <a:ext cx="5429250" cy="360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B203CB02-F2C2-4B3C-9823-88976F634731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12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87690C69-6854-4303-8FE8-DAEA81938DC9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kinds of evidence, three kinds of doubt</a:t>
            </a:r>
          </a:p>
        </p:txBody>
      </p:sp>
      <p:cxnSp>
        <p:nvCxnSpPr>
          <p:cNvPr id="49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E86127D6-2041-4D6E-B2B8-D67538598F33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4B418933-6581-4FE2-899B-46C04A691EAB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F0C1DCE-9350-419F-8323-CF4A78B81644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6BDBF0E3-B0C7-4B1A-B10F-CFE902BB9866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LESION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6D68C872-E75E-4C12-BA93-B3479DF303F8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STIMULATE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4B7211F6-E0E3-475F-B8F2-DDA92B6E373C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IMAGE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7AF6C621-8866-48A6-9676-A9D862BC474D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changes when perturbed?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Spread and compensation complicate causal inference.</a:t>
            </a: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7F59D35E-0B9B-40F3-9F74-9DFF8E9E088A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fails after damage?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Network disruption complicates causal inference.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F224D519-A2B8-44CB-A147-707E7692A70A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covaries during a task?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.</a:t>
            </a:r>
          </a:p>
        </p:txBody>
      </p:sp>
      <p:sp>
        <p:nvSpPr>
          <p:cNvPr id="28" name="Focused-Revision-S15-Footer">
            <a:extLst>
              <a:ext uri="{FF2B5EF4-FFF2-40B4-BE49-F238E27FC236}">
                <a16:creationId xmlns:a16="http://schemas.microsoft.com/office/drawing/2014/main" id="{4E3BCCC9-F664-420F-A21E-A4C64374F7E9}"/>
              </a:ext>
            </a:extLst>
          </p:cNvPr>
          <p:cNvSpPr>
            <a:spLocks noGrp="1"/>
          </p:cNvSpPr>
          <p:nvPr/>
        </p:nvSpPr>
        <p:spPr>
          <a:xfrm>
            <a:off x="390525" y="5562600"/>
            <a:ext cx="109442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Different methods constrain different inferences.</a:t>
            </a:r>
          </a:p>
        </p:txBody>
      </p:sp>
    </p:spTree>
    <p:extLst>
      <p:ext uri="{BB962C8B-B14F-4D97-AF65-F5344CB8AC3E}">
        <p14:creationId xmlns:p14="http://schemas.microsoft.com/office/powerpoint/2010/main" val="5530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DDC028C2-6776-420F-97FF-3A1E6F11DC45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13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D2411093-29A2-49DA-BD80-B0CBF0AFA25D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Can you navigate—and reason from—this brain?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DBBACE2B-4CD8-44B2-9DE2-08E035FED86C}"/>
              </a:ext>
            </a:extLst>
          </p:cNvPr>
          <p:cNvSpPr>
            <a:spLocks noGrp="1"/>
          </p:cNvSpPr>
          <p:nvPr/>
        </p:nvSpPr>
        <p:spPr>
          <a:xfrm>
            <a:off x="393668" y="1381125"/>
            <a:ext cx="5537168" cy="1381125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 | ANTERIOR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appears in the anterior section: amygdala or hippocampus?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ECFD9BF-B7A7-486E-9B0A-12D88863564B}"/>
              </a:ext>
            </a:extLst>
          </p:cNvPr>
          <p:cNvSpPr>
            <a:spLocks noGrp="1"/>
          </p:cNvSpPr>
          <p:nvPr/>
        </p:nvSpPr>
        <p:spPr>
          <a:xfrm>
            <a:off x="6256592" y="1381125"/>
            <a:ext cx="5537168" cy="1381125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| PLANE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plane divides the brain into front and back halves?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1B859330-462B-4AC5-B050-CF50681F4CC3}"/>
              </a:ext>
            </a:extLst>
          </p:cNvPr>
          <p:cNvSpPr>
            <a:spLocks noGrp="1"/>
          </p:cNvSpPr>
          <p:nvPr/>
        </p:nvSpPr>
        <p:spPr>
          <a:xfrm>
            <a:off x="393668" y="3000375"/>
            <a:ext cx="5537168" cy="13811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| SURFACE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separates primary motor from primary somatosensory cortex?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8DF5884C-F5EA-4C2E-A8DE-78946C3EA5E3}"/>
              </a:ext>
            </a:extLst>
          </p:cNvPr>
          <p:cNvSpPr>
            <a:spLocks noGrp="1"/>
          </p:cNvSpPr>
          <p:nvPr/>
        </p:nvSpPr>
        <p:spPr>
          <a:xfrm>
            <a:off x="6256592" y="3000375"/>
            <a:ext cx="5537168" cy="13811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 | CONNECTION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tract is the main bridge between hemispheres?</a:t>
            </a:r>
          </a:p>
        </p:txBody>
      </p:sp>
      <p:sp>
        <p:nvSpPr>
          <p:cNvPr id="8" name="Focused-Revision-S16-Q5-Header">
            <a:extLst>
              <a:ext uri="{FF2B5EF4-FFF2-40B4-BE49-F238E27FC236}">
                <a16:creationId xmlns:a16="http://schemas.microsoft.com/office/drawing/2014/main" id="{E5F19032-FAE9-4983-8675-5E33C9A56EB5}"/>
              </a:ext>
            </a:extLst>
          </p:cNvPr>
          <p:cNvSpPr>
            <a:spLocks noGrp="1"/>
          </p:cNvSpPr>
          <p:nvPr/>
        </p:nvSpPr>
        <p:spPr>
          <a:xfrm>
            <a:off x="390525" y="4857750"/>
            <a:ext cx="109442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 | INFERENCE</a:t>
            </a:r>
          </a:p>
        </p:txBody>
      </p:sp>
      <p:sp>
        <p:nvSpPr>
          <p:cNvPr id="9" name="Focused-Revision-S16-Q5-Body">
            <a:extLst>
              <a:ext uri="{FF2B5EF4-FFF2-40B4-BE49-F238E27FC236}">
                <a16:creationId xmlns:a16="http://schemas.microsoft.com/office/drawing/2014/main" id="{3C9F6BF6-BB1F-4C48-8AEB-DB3316CF999B}"/>
              </a:ext>
            </a:extLst>
          </p:cNvPr>
          <p:cNvSpPr>
            <a:spLocks noGrp="1"/>
          </p:cNvSpPr>
          <p:nvPr/>
        </p:nvSpPr>
        <p:spPr>
          <a:xfrm>
            <a:off x="390525" y="5162550"/>
            <a:ext cx="109442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Amygdala activity rises during moral dilemmas. What does that establish?</a:t>
            </a:r>
          </a:p>
        </p:txBody>
      </p:sp>
    </p:spTree>
    <p:extLst>
      <p:ext uri="{BB962C8B-B14F-4D97-AF65-F5344CB8AC3E}">
        <p14:creationId xmlns:p14="http://schemas.microsoft.com/office/powerpoint/2010/main" val="9706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18C9BFB5-A1D4-41FD-AAC0-B27B0EA469C8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5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drives the engine?</a:t>
            </a:r>
            <a:endParaRPr sz="57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66E99E1-6D86-48C1-BC42-470104E18A1A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00A42CE6-66E5-4DE1-A822-5C44F3872A61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NEXT: NEURONS + NEUROMODULATORS</a:t>
            </a:r>
          </a:p>
        </p:txBody>
      </p:sp>
      <p:sp>
        <p:nvSpPr>
          <p:cNvPr id="5" name="Focused-Revision-S17-Synthesis">
            <a:extLst>
              <a:ext uri="{FF2B5EF4-FFF2-40B4-BE49-F238E27FC236}">
                <a16:creationId xmlns:a16="http://schemas.microsoft.com/office/drawing/2014/main" id="{81C51507-5284-48C7-A057-4D54C0247AA7}"/>
              </a:ext>
            </a:extLst>
          </p:cNvPr>
          <p:cNvSpPr>
            <a:spLocks noGrp="1"/>
          </p:cNvSpPr>
          <p:nvPr/>
        </p:nvSpPr>
        <p:spPr>
          <a:xfrm>
            <a:off x="390525" y="4495800"/>
            <a:ext cx="971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650" b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62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2785</Words>
  <Application>Microsoft Macintosh PowerPoint</Application>
  <DocSecurity>0</DocSecurity>
  <PresentationFormat>Widescreen</PresentationFormat>
  <Paragraphs>335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Helvetica Neue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9</cp:revision>
  <dcterms:created xsi:type="dcterms:W3CDTF">2026-09-02T01:49:09Z</dcterms:created>
  <dcterms:modified xsi:type="dcterms:W3CDTF">2026-09-02T17:51:06Z</dcterms:modified>
</cp:coreProperties>
</file>