
<file path=[Content_Types].xml><?xml version="1.0" encoding="utf-8"?>
<ns0:Types xmlns:ns0="http://schemas.openxmlformats.org/package/2006/content-types"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theme/theme2.xml" ContentType="application/vnd.openxmlformats-officedocument.them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56"/>
  </p:normalViewPr>
  <p:slideViewPr>
    <p:cSldViewPr snapToGrid="0">
      <p:cViewPr varScale="1">
        <p:scale>
          <a:sx n="107" d="100"/>
          <a:sy n="107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18" Type="http://schemas.openxmlformats.org/officeDocument/2006/relationships/tableStyles" Target="tableStyles.xml" /><ns0:Relationship Id="rId3" Type="http://schemas.openxmlformats.org/officeDocument/2006/relationships/slide" Target="slides/slide2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17" Type="http://schemas.openxmlformats.org/officeDocument/2006/relationships/theme" Target="theme/theme1.xml" /><ns0:Relationship Id="rId2" Type="http://schemas.openxmlformats.org/officeDocument/2006/relationships/slide" Target="slides/slide1.xml" /><ns0:Relationship Id="rId16" Type="http://schemas.openxmlformats.org/officeDocument/2006/relationships/viewProps" Target="viewProp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5" Type="http://schemas.openxmlformats.org/officeDocument/2006/relationships/slide" Target="slides/slide4.xml" /><ns0:Relationship Id="rId15" Type="http://schemas.openxmlformats.org/officeDocument/2006/relationships/presProps" Target="presProps.xml" /><ns0:Relationship Id="rId10" Type="http://schemas.openxmlformats.org/officeDocument/2006/relationships/slide" Target="slides/slide9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/ns0: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1.xml" /></ns0: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3-1">
            <a:extLst>
              <a:ext uri="{FF2B5EF4-FFF2-40B4-BE49-F238E27FC236}">
                <a16:creationId xmlns:a16="http://schemas.microsoft.com/office/drawing/2014/main" id="{D0E9CD96-44FC-4258-95B6-73661C5C025C}"/>
              </a:ext>
            </a:extLst>
          </p:cNvPr>
          <p:cNvSpPr>
            <a:spLocks noGrp="1"/>
          </p:cNvSpPr>
          <p:nvPr/>
        </p:nvSpPr>
        <p:spPr>
          <a:xfrm>
            <a:off x="393668" y="1738789"/>
            <a:ext cx="9448800" cy="24914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is neuroethics?</a:t>
            </a:r>
          </a:p>
        </p:txBody>
      </p:sp>
      <p:sp>
        <p:nvSpPr>
          <p:cNvPr id="2" name="Subtitle-4-2">
            <a:extLst>
              <a:ext uri="{FF2B5EF4-FFF2-40B4-BE49-F238E27FC236}">
                <a16:creationId xmlns:a16="http://schemas.microsoft.com/office/drawing/2014/main" id="{554F1419-3320-4A62-B5D0-6A2CB788888C}"/>
              </a:ext>
            </a:extLst>
          </p:cNvPr>
          <p:cNvSpPr>
            <a:spLocks noGrp="1"/>
          </p:cNvSpPr>
          <p:nvPr/>
        </p:nvSpPr>
        <p:spPr>
          <a:xfrm>
            <a:off x="393668" y="4742212"/>
            <a:ext cx="5702332" cy="108023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8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Subtitle-4-3">
            <a:extLst>
              <a:ext uri="{FF2B5EF4-FFF2-40B4-BE49-F238E27FC236}">
                <a16:creationId xmlns:a16="http://schemas.microsoft.com/office/drawing/2014/main" id="{E467DE6B-0A72-4F7F-9291-DD1C04BF1786}"/>
              </a:ext>
            </a:extLst>
          </p:cNvPr>
          <p:cNvSpPr>
            <a:spLocks noGrp="1"/>
          </p:cNvSpPr>
          <p:nvPr/>
        </p:nvSpPr>
        <p:spPr>
          <a:xfrm>
            <a:off x="393668" y="392240"/>
            <a:ext cx="5702332" cy="64912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PHL / NEU 251</a:t>
            </a:r>
          </a:p>
        </p:txBody>
      </p:sp>
    </p:spTree>
    <p:extLst>
      <p:ext uri="{BB962C8B-B14F-4D97-AF65-F5344CB8AC3E}">
        <p14:creationId xmlns:p14="http://schemas.microsoft.com/office/powerpoint/2010/main" val="159682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May begins with an interesting case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medical details</a:t>
            </a:r>
            <a:endParaRPr sz="2100" b="1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Kevin underwent temporal-lobe surgery for severe epilepsy. Afterward, his desires and behavior changed dramatically.</a:t>
            </a:r>
          </a:p>
        </p:txBody>
      </p:sp>
      <p:sp>
        <p:nvSpPr>
          <p:cNvPr id="4" name="Content-Placeholder-3-5">
            <a:extLst>
              <a:ext uri="{FF2B5EF4-FFF2-40B4-BE49-F238E27FC236}">
                <a16:creationId xmlns:a16="http://schemas.microsoft.com/office/drawing/2014/main" id="{7799BFA6-EE1B-4604-B3EE-805D0501E200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353482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responsibility question</a:t>
            </a:r>
            <a:endParaRPr sz="2100" b="1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After his arrest for illegal pornography, should the surgery alter how we judge blame, excuse, treatment, or punishment?</a:t>
            </a:r>
          </a:p>
        </p:txBody>
      </p:sp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-Number-Placeholder-3-2">
            <a:extLst>
              <a:ext uri="{FF2B5EF4-FFF2-40B4-BE49-F238E27FC236}">
                <a16:creationId xmlns:a16="http://schemas.microsoft.com/office/drawing/2014/main" id="{B203CB02-F2C2-4B3C-9823-88976F634731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Title-10-3">
            <a:extLst>
              <a:ext uri="{FF2B5EF4-FFF2-40B4-BE49-F238E27FC236}">
                <a16:creationId xmlns:a16="http://schemas.microsoft.com/office/drawing/2014/main" id="{87690C69-6854-4303-8FE8-DAEA81938DC9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Explanations are not excuses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18" name="Google-Shape-2259-p159-4"/>
          <p:cNvCxnSpPr/>
          <p:nvPr/>
        </p:nvCxnSpPr>
        <p:spPr>
          <a:xfrm>
            <a:off x="337757" y="3373755"/>
            <a:ext cx="12245435" cy="286"/>
          </a:xfrm>
          <a:prstGeom prst="straightConnector1">
            <a:avLst/>
          </a:prstGeom>
          <a:ln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>
              <a:ext uri="{FF2B5EF4-FFF2-40B4-BE49-F238E27FC236}">
                <a16:creationId xmlns:a16="http://schemas.microsoft.com/office/drawing/2014/main" id="{E86127D6-2041-4D6E-B2B8-D67538598F33}"/>
              </a:ext>
            </a:extLst>
          </p:cNvPr>
          <p:cNvSpPr>
            <a:spLocks noGrp="1"/>
          </p:cNvSpPr>
          <p:nvPr/>
        </p:nvSpPr>
        <p:spPr>
          <a:xfrm>
            <a:off x="337757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Google-Shape-2261-p159-6">
            <a:extLst>
              <a:ext uri="{FF2B5EF4-FFF2-40B4-BE49-F238E27FC236}">
                <a16:creationId xmlns:a16="http://schemas.microsoft.com/office/drawing/2014/main" id="{4B418933-6581-4FE2-899B-46C04A691EAB}"/>
              </a:ext>
            </a:extLst>
          </p:cNvPr>
          <p:cNvSpPr>
            <a:spLocks noGrp="1"/>
          </p:cNvSpPr>
          <p:nvPr/>
        </p:nvSpPr>
        <p:spPr>
          <a:xfrm>
            <a:off x="42517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Google-Shape-2262-p159-7">
            <a:extLst>
              <a:ext uri="{FF2B5EF4-FFF2-40B4-BE49-F238E27FC236}">
                <a16:creationId xmlns:a16="http://schemas.microsoft.com/office/drawing/2014/main" id="{3F0C1DCE-9350-419F-8323-CF4A78B81644}"/>
              </a:ext>
            </a:extLst>
          </p:cNvPr>
          <p:cNvSpPr>
            <a:spLocks noGrp="1"/>
          </p:cNvSpPr>
          <p:nvPr/>
        </p:nvSpPr>
        <p:spPr>
          <a:xfrm>
            <a:off x="81760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Content-Placeholder-15-8">
            <a:extLst>
              <a:ext uri="{FF2B5EF4-FFF2-40B4-BE49-F238E27FC236}">
                <a16:creationId xmlns:a16="http://schemas.microsoft.com/office/drawing/2014/main" id="{6BDBF0E3-B0C7-4B1A-B10F-CFE902BB9866}"/>
              </a:ext>
            </a:extLst>
          </p:cNvPr>
          <p:cNvSpPr>
            <a:spLocks noGrp="1"/>
          </p:cNvSpPr>
          <p:nvPr/>
        </p:nvSpPr>
        <p:spPr>
          <a:xfrm>
            <a:off x="39366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 | OBSERVE</a:t>
            </a:r>
          </a:p>
        </p:txBody>
      </p:sp>
      <p:sp>
        <p:nvSpPr>
          <p:cNvPr id="8" name="Content-Placeholder-15-9">
            <a:extLst>
              <a:ext uri="{FF2B5EF4-FFF2-40B4-BE49-F238E27FC236}">
                <a16:creationId xmlns:a16="http://schemas.microsoft.com/office/drawing/2014/main" id="{6D68C872-E75E-4C12-BA93-B3479DF303F8}"/>
              </a:ext>
            </a:extLst>
          </p:cNvPr>
          <p:cNvSpPr>
            <a:spLocks noGrp="1"/>
          </p:cNvSpPr>
          <p:nvPr/>
        </p:nvSpPr>
        <p:spPr>
          <a:xfrm>
            <a:off x="4294156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 | INTERPRET</a:t>
            </a:r>
          </a:p>
        </p:txBody>
      </p:sp>
      <p:sp>
        <p:nvSpPr>
          <p:cNvPr id="9" name="Content-Placeholder-15-10">
            <a:extLst>
              <a:ext uri="{FF2B5EF4-FFF2-40B4-BE49-F238E27FC236}">
                <a16:creationId xmlns:a16="http://schemas.microsoft.com/office/drawing/2014/main" id="{4B7211F6-E0E3-475F-B8F2-DDA92B6E373C}"/>
              </a:ext>
            </a:extLst>
          </p:cNvPr>
          <p:cNvSpPr>
            <a:spLocks noGrp="1"/>
          </p:cNvSpPr>
          <p:nvPr/>
        </p:nvSpPr>
        <p:spPr>
          <a:xfrm>
            <a:off x="822321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 | JUDGE</a:t>
            </a:r>
          </a:p>
        </p:txBody>
      </p:sp>
      <p:sp>
        <p:nvSpPr>
          <p:cNvPr id="10" name="Text-Placeholder-16-11">
            <a:extLst>
              <a:ext uri="{FF2B5EF4-FFF2-40B4-BE49-F238E27FC236}">
                <a16:creationId xmlns:a16="http://schemas.microsoft.com/office/drawing/2014/main" id="{7AF6C621-8866-48A6-9676-A9D862BC474D}"/>
              </a:ext>
            </a:extLst>
          </p:cNvPr>
          <p:cNvSpPr>
            <a:spLocks noGrp="1"/>
          </p:cNvSpPr>
          <p:nvPr/>
        </p:nvSpPr>
        <p:spPr>
          <a:xfrm>
            <a:off x="4317111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capacities are actually at issue?</a:t>
            </a:r>
            <a:endParaRPr sz="1875" b="1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 what way is control, understanding, or reasons-responsiveness affected?</a:t>
            </a:r>
            <a:endParaRPr sz="15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" name="Text-Placeholder-16-12">
            <a:extLst>
              <a:ext uri="{FF2B5EF4-FFF2-40B4-BE49-F238E27FC236}">
                <a16:creationId xmlns:a16="http://schemas.microsoft.com/office/drawing/2014/main" id="{7F59D35E-0B9B-40F3-9F74-9DFF8E9E088A}"/>
              </a:ext>
            </a:extLst>
          </p:cNvPr>
          <p:cNvSpPr>
            <a:spLocks noGrp="1"/>
          </p:cNvSpPr>
          <p:nvPr/>
        </p:nvSpPr>
        <p:spPr>
          <a:xfrm>
            <a:off x="39985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are the facts?</a:t>
            </a:r>
            <a:endParaRPr sz="1875" b="1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Identify the neurological and behavioral evidence.</a:t>
            </a:r>
          </a:p>
        </p:txBody>
      </p:sp>
      <p:sp>
        <p:nvSpPr>
          <p:cNvPr id="12" name="Text-Placeholder-16-13">
            <a:extLst>
              <a:ext uri="{FF2B5EF4-FFF2-40B4-BE49-F238E27FC236}">
                <a16:creationId xmlns:a16="http://schemas.microsoft.com/office/drawing/2014/main" id="{F224D519-A2B8-44CB-A147-707E7692A70A}"/>
              </a:ext>
            </a:extLst>
          </p:cNvPr>
          <p:cNvSpPr>
            <a:spLocks noGrp="1"/>
          </p:cNvSpPr>
          <p:nvPr/>
        </p:nvSpPr>
        <p:spPr>
          <a:xfrm>
            <a:off x="817787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follows from this?</a:t>
            </a:r>
            <a:endParaRPr sz="1875" b="1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State the moral or legal standard.</a:t>
            </a:r>
            <a:endParaRPr sz="15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5309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1F9C0191-1679-4F31-8F20-C8A19C358B0A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C76A7811-1A6E-4DD2-AE32-EF8BFD5F53E0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Neuroethics</a:t>
            </a: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 is about applying our discoveries from cognitive science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D9118454-E224-4483-A667-C7F90DCD217C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Ethics of neuroscience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How should we research, measure, treat, enhance, predict, and govern brains?</a:t>
            </a:r>
          </a:p>
        </p:txBody>
      </p:sp>
      <p:sp>
        <p:nvSpPr>
          <p:cNvPr id="4" name="Content-Placeholder-3-5">
            <a:extLst>
              <a:ext uri="{FF2B5EF4-FFF2-40B4-BE49-F238E27FC236}">
                <a16:creationId xmlns:a16="http://schemas.microsoft.com/office/drawing/2014/main" id="{51325B8E-0594-4306-9F49-CD277F808A9C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353482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Neuroscience of ethics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can brain science teach us about agency, responsibility, moral judgment, and the self?</a:t>
            </a:r>
          </a:p>
        </p:txBody>
      </p:sp>
    </p:spTree>
    <p:extLst>
      <p:ext uri="{BB962C8B-B14F-4D97-AF65-F5344CB8AC3E}">
        <p14:creationId xmlns:p14="http://schemas.microsoft.com/office/powerpoint/2010/main" val="60060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-Number-Placeholder-3-2">
            <a:extLst>
              <a:ext uri="{FF2B5EF4-FFF2-40B4-BE49-F238E27FC236}">
                <a16:creationId xmlns:a16="http://schemas.microsoft.com/office/drawing/2014/main" id="{8F52F516-6D7C-465C-BF38-7B5FD53F345C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" name="Title-10-3">
            <a:extLst>
              <a:ext uri="{FF2B5EF4-FFF2-40B4-BE49-F238E27FC236}">
                <a16:creationId xmlns:a16="http://schemas.microsoft.com/office/drawing/2014/main" id="{CFE985CF-4E91-41AD-85CB-8CF81BE92EED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two branches inform each other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18" name="Google-Shape-2259-p159-4"/>
          <p:cNvCxnSpPr/>
          <p:nvPr/>
        </p:nvCxnSpPr>
        <p:spPr>
          <a:xfrm>
            <a:off x="337757" y="3373755"/>
            <a:ext cx="12245435" cy="286"/>
          </a:xfrm>
          <a:prstGeom prst="straightConnector1">
            <a:avLst/>
          </a:prstGeom>
          <a:ln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>
              <a:ext uri="{FF2B5EF4-FFF2-40B4-BE49-F238E27FC236}">
                <a16:creationId xmlns:a16="http://schemas.microsoft.com/office/drawing/2014/main" id="{B0AEC57E-2D1B-4AE3-8621-F0642AB869BF}"/>
              </a:ext>
            </a:extLst>
          </p:cNvPr>
          <p:cNvSpPr>
            <a:spLocks noGrp="1"/>
          </p:cNvSpPr>
          <p:nvPr/>
        </p:nvSpPr>
        <p:spPr>
          <a:xfrm>
            <a:off x="337757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Google-Shape-2261-p159-6">
            <a:extLst>
              <a:ext uri="{FF2B5EF4-FFF2-40B4-BE49-F238E27FC236}">
                <a16:creationId xmlns:a16="http://schemas.microsoft.com/office/drawing/2014/main" id="{FCAAFB97-B4F5-492D-B1E7-672AAFF55853}"/>
              </a:ext>
            </a:extLst>
          </p:cNvPr>
          <p:cNvSpPr>
            <a:spLocks noGrp="1"/>
          </p:cNvSpPr>
          <p:nvPr/>
        </p:nvSpPr>
        <p:spPr>
          <a:xfrm>
            <a:off x="42517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Google-Shape-2262-p159-7">
            <a:extLst>
              <a:ext uri="{FF2B5EF4-FFF2-40B4-BE49-F238E27FC236}">
                <a16:creationId xmlns:a16="http://schemas.microsoft.com/office/drawing/2014/main" id="{3CC495CC-A7BA-459F-8C70-2343E3A758DB}"/>
              </a:ext>
            </a:extLst>
          </p:cNvPr>
          <p:cNvSpPr>
            <a:spLocks noGrp="1"/>
          </p:cNvSpPr>
          <p:nvPr/>
        </p:nvSpPr>
        <p:spPr>
          <a:xfrm>
            <a:off x="81760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Content-Placeholder-15-8">
            <a:extLst>
              <a:ext uri="{FF2B5EF4-FFF2-40B4-BE49-F238E27FC236}">
                <a16:creationId xmlns:a16="http://schemas.microsoft.com/office/drawing/2014/main" id="{39943AA3-979E-433C-8EED-AC6BC4858CEC}"/>
              </a:ext>
            </a:extLst>
          </p:cNvPr>
          <p:cNvSpPr>
            <a:spLocks noGrp="1"/>
          </p:cNvSpPr>
          <p:nvPr/>
        </p:nvSpPr>
        <p:spPr>
          <a:xfrm>
            <a:off x="39366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TECHNIQUE</a:t>
            </a:r>
          </a:p>
        </p:txBody>
      </p:sp>
      <p:sp>
        <p:nvSpPr>
          <p:cNvPr id="8" name="Content-Placeholder-15-9">
            <a:extLst>
              <a:ext uri="{FF2B5EF4-FFF2-40B4-BE49-F238E27FC236}">
                <a16:creationId xmlns:a16="http://schemas.microsoft.com/office/drawing/2014/main" id="{ACCA53F0-BA9B-480C-8A91-8C818B185E44}"/>
              </a:ext>
            </a:extLst>
          </p:cNvPr>
          <p:cNvSpPr>
            <a:spLocks noGrp="1"/>
          </p:cNvSpPr>
          <p:nvPr/>
        </p:nvSpPr>
        <p:spPr>
          <a:xfrm>
            <a:off x="4294156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CAPACITY</a:t>
            </a:r>
          </a:p>
        </p:txBody>
      </p:sp>
      <p:sp>
        <p:nvSpPr>
          <p:cNvPr id="9" name="Content-Placeholder-15-10">
            <a:extLst>
              <a:ext uri="{FF2B5EF4-FFF2-40B4-BE49-F238E27FC236}">
                <a16:creationId xmlns:a16="http://schemas.microsoft.com/office/drawing/2014/main" id="{F83C390A-72E2-4327-B42E-DBDCE0365768}"/>
              </a:ext>
            </a:extLst>
          </p:cNvPr>
          <p:cNvSpPr>
            <a:spLocks noGrp="1"/>
          </p:cNvSpPr>
          <p:nvPr/>
        </p:nvSpPr>
        <p:spPr>
          <a:xfrm>
            <a:off x="822321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NORM</a:t>
            </a:r>
          </a:p>
        </p:txBody>
      </p:sp>
      <p:sp>
        <p:nvSpPr>
          <p:cNvPr id="10" name="Text-Placeholder-16-11">
            <a:extLst>
              <a:ext uri="{FF2B5EF4-FFF2-40B4-BE49-F238E27FC236}">
                <a16:creationId xmlns:a16="http://schemas.microsoft.com/office/drawing/2014/main" id="{BAB0A5C9-C2ED-4B9B-AD34-84A9DE7E8CFB}"/>
              </a:ext>
            </a:extLst>
          </p:cNvPr>
          <p:cNvSpPr>
            <a:spLocks noGrp="1"/>
          </p:cNvSpPr>
          <p:nvPr/>
        </p:nvSpPr>
        <p:spPr>
          <a:xfrm>
            <a:off x="4317111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Interpret the person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We infer effects on choice, identity, suffering, or competence.</a:t>
            </a:r>
          </a:p>
        </p:txBody>
      </p:sp>
      <p:sp>
        <p:nvSpPr>
          <p:cNvPr id="11" name="Text-Placeholder-16-12">
            <a:extLst>
              <a:ext uri="{FF2B5EF4-FFF2-40B4-BE49-F238E27FC236}">
                <a16:creationId xmlns:a16="http://schemas.microsoft.com/office/drawing/2014/main" id="{64BEB3B8-D09D-4EB0-8DF7-1491B55EFC90}"/>
              </a:ext>
            </a:extLst>
          </p:cNvPr>
          <p:cNvSpPr>
            <a:spLocks noGrp="1"/>
          </p:cNvSpPr>
          <p:nvPr/>
        </p:nvSpPr>
        <p:spPr>
          <a:xfrm>
            <a:off x="39985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Intervene or measure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scan, drug, surgery, or stimulation produces new evidence and new risks.</a:t>
            </a:r>
          </a:p>
        </p:txBody>
      </p:sp>
      <p:sp>
        <p:nvSpPr>
          <p:cNvPr id="12" name="Text-Placeholder-16-13">
            <a:extLst>
              <a:ext uri="{FF2B5EF4-FFF2-40B4-BE49-F238E27FC236}">
                <a16:creationId xmlns:a16="http://schemas.microsoft.com/office/drawing/2014/main" id="{A212ED76-ED3B-4913-8D0D-12B68ABE7CC0}"/>
              </a:ext>
            </a:extLst>
          </p:cNvPr>
          <p:cNvSpPr>
            <a:spLocks noGrp="1"/>
          </p:cNvSpPr>
          <p:nvPr/>
        </p:nvSpPr>
        <p:spPr>
          <a:xfrm>
            <a:off x="817787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Decide what is justified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Consent, fairness, privacy, treatment, and responsibility enter the judgment.</a:t>
            </a:r>
          </a:p>
        </p:txBody>
      </p:sp>
    </p:spTree>
    <p:extLst>
      <p:ext uri="{BB962C8B-B14F-4D97-AF65-F5344CB8AC3E}">
        <p14:creationId xmlns:p14="http://schemas.microsoft.com/office/powerpoint/2010/main" val="177568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8A10BE51-DAF7-472D-842D-1887C45910C6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2FA50899-B5D9-473E-9342-6C03AAB6091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May maps the field around four dimensions of agency</a:t>
            </a: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95910C9B-3321-41A0-93A0-924377326C2D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Autonomy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Freedom, responsibility, consent, and the effects of manipulating brains.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BC2EEA3-4998-44AB-B94A-82CB8EE93D71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Care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Mental disorder, addiction, treatment, stigma, and patient self-direction.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2A1FD64E-664E-4F31-84B5-7AA796D21EE4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Character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Moral judgment, bias, rationalization, and efforts at moral enhancement.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F0E8BA78-CA37-4CE2-A5F1-0BFD182D5BA4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Justice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Brain reading, unequal access, discrimination, privacy, and institutional power.</a:t>
            </a:r>
          </a:p>
        </p:txBody>
      </p:sp>
    </p:spTree>
    <p:extLst>
      <p:ext uri="{BB962C8B-B14F-4D97-AF65-F5344CB8AC3E}">
        <p14:creationId xmlns:p14="http://schemas.microsoft.com/office/powerpoint/2010/main" val="72915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3648839B-5C93-4B29-89AB-63CF383E565C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7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27F41C0C-4790-43D3-A1C4-F3A76008E56F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brain feels ethically special for several reasons</a:t>
            </a: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410EF33B-A16E-4B63-999F-1CFDF2252CAE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Selfhood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Changes to the brain can alter memory, mood, desire, personality, and felt identity.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600CAC0E-663C-4FA2-B5ED-B4D0E7D5C860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Agency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Neural conditions can affect capacities for choice, control, and responsiveness to reasons.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37627BD5-845D-42B0-B92A-C8E9C2BC3900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Privacy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Brain data may expose information that a person cannot easily hide or even articulate.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0CEB4947-7E4E-4406-A499-E7A1FC3332AD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Plasticity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Brains are highly adaptable and subject to reorganization through learning.</a:t>
            </a:r>
            <a:endParaRPr sz="15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564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C6499F69-ACF6-4E3D-AC16-E2599BB58A5C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8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B1D77556-D92E-460F-99D7-5C18DBBF222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Bridging the descriptive and the normative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DD224A2C-A669-4421-90DE-224D020D0DD8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Descriptive claim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is happening? What causes it? How accurately can we measure or predict it?</a:t>
            </a:r>
          </a:p>
        </p:txBody>
      </p:sp>
      <p:sp>
        <p:nvSpPr>
          <p:cNvPr id="4" name="Content-Placeholder-3-5">
            <a:extLst>
              <a:ext uri="{FF2B5EF4-FFF2-40B4-BE49-F238E27FC236}">
                <a16:creationId xmlns:a16="http://schemas.microsoft.com/office/drawing/2014/main" id="{73CEDB74-178B-4812-9593-BCB30C47EC2A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353482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Normative claim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should be permitted, blamed, protected, treated, funded, or distributed?</a:t>
            </a:r>
          </a:p>
        </p:txBody>
      </p:sp>
    </p:spTree>
    <p:extLst>
      <p:ext uri="{BB962C8B-B14F-4D97-AF65-F5344CB8AC3E}">
        <p14:creationId xmlns:p14="http://schemas.microsoft.com/office/powerpoint/2010/main" val="82960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93514E71-B9B2-459C-B60E-A72D1DDAD6B8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9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34F0C568-A828-4E04-A8DD-231807F62732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Take neural evidence seriously while recognizing limits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CBD4C38F-57AE-4B2E-BDFD-302130FBD1F5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evidence can do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Clarify mechanisms, test causal hypotheses, reveal impairments, and estimate benefits or risks.</a:t>
            </a:r>
          </a:p>
        </p:txBody>
      </p:sp>
      <p:sp>
        <p:nvSpPr>
          <p:cNvPr id="4" name="Content-Placeholder-3-5">
            <a:extLst>
              <a:ext uri="{FF2B5EF4-FFF2-40B4-BE49-F238E27FC236}">
                <a16:creationId xmlns:a16="http://schemas.microsoft.com/office/drawing/2014/main" id="{4C54A3BC-9E05-4CC4-86F9-C7A52A2075B6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353482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evidence cannot do alone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Define personhood, rank values, assign blame, or decide which risks and inequalities are acceptable.</a:t>
            </a:r>
          </a:p>
        </p:txBody>
      </p:sp>
    </p:spTree>
    <p:extLst>
      <p:ext uri="{BB962C8B-B14F-4D97-AF65-F5344CB8AC3E}">
        <p14:creationId xmlns:p14="http://schemas.microsoft.com/office/powerpoint/2010/main" val="41249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6B74799B-CCE8-434A-B165-DBBDB8E4E5B8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10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18973AF8-4B75-4D58-9FA2-BBA448864D36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May’s </a:t>
            </a:r>
            <a:r>
              <a:rPr lang="en-US" sz="3150" b="0" i="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neuroethics</a:t>
            </a: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 is nuanced (his words)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5309F1E6-0D08-46D7-92F5-D1B74D973345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Case-first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Begin with difficult people and practices.</a:t>
            </a:r>
            <a:endParaRPr sz="15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28C8D054-8D0A-40F8-A140-B07D812A098A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Empirically informed</a:t>
            </a:r>
            <a:endParaRPr sz="1950" b="1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Inspect methods, uncertainty, effect sizes, and alternative explanations.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04D9025C-5B0E-4FE3-A111-E53FBFFE22D3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Anti-alarmist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Avoid both neuro-hype and blanket skepticism about brain science.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02B7530E-487F-4EE4-89B8-22541C674C87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Continuity-minded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Agency is less conscious and reliable, yet more diverse and flexible than we assume.</a:t>
            </a:r>
          </a:p>
        </p:txBody>
      </p:sp>
    </p:spTree>
    <p:extLst>
      <p:ext uri="{BB962C8B-B14F-4D97-AF65-F5344CB8AC3E}">
        <p14:creationId xmlns:p14="http://schemas.microsoft.com/office/powerpoint/2010/main" val="210036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DDC028C2-6776-420F-97FF-3A1E6F11DC45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11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D2411093-29A2-49DA-BD80-B0CBF0AFA25D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four-part checklist for neuroethical claims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DBBACE2B-4CD8-44B2-9DE2-08E035FED86C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 | Evidence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exactly was measured or changed, and how strong is the causal inference?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ECFD9BF-B7A7-486E-9B0A-12D88863564B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 | Concept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capacity or category is at issue: control, identity, privacy, disorder, enhancement?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1B859330-462B-4AC5-B050-CF50681F4CC3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 | Norm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moral principle connects the evidence to the proposed conclusion?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8DF5884C-F5EA-4C2E-A8DE-78946C3EA5E3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 | Stakes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Who receives the benefits, burdens, risks, authority, and opportunity to object?</a:t>
            </a:r>
          </a:p>
        </p:txBody>
      </p:sp>
    </p:spTree>
    <p:extLst>
      <p:ext uri="{BB962C8B-B14F-4D97-AF65-F5344CB8AC3E}">
        <p14:creationId xmlns:p14="http://schemas.microsoft.com/office/powerpoint/2010/main" val="97063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3-1">
            <a:extLst>
              <a:ext uri="{FF2B5EF4-FFF2-40B4-BE49-F238E27FC236}">
                <a16:creationId xmlns:a16="http://schemas.microsoft.com/office/drawing/2014/main" id="{18C9BFB5-A1D4-41FD-AAC0-B27B0EA469C8}"/>
              </a:ext>
            </a:extLst>
          </p:cNvPr>
          <p:cNvSpPr>
            <a:spLocks noGrp="1"/>
          </p:cNvSpPr>
          <p:nvPr/>
        </p:nvSpPr>
        <p:spPr>
          <a:xfrm>
            <a:off x="393668" y="1738789"/>
            <a:ext cx="9448800" cy="24914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would change your judgment?</a:t>
            </a:r>
          </a:p>
        </p:txBody>
      </p:sp>
      <p:sp>
        <p:nvSpPr>
          <p:cNvPr id="2" name="Subtitle-4-2">
            <a:extLst>
              <a:ext uri="{FF2B5EF4-FFF2-40B4-BE49-F238E27FC236}">
                <a16:creationId xmlns:a16="http://schemas.microsoft.com/office/drawing/2014/main" id="{566E99E1-6D86-48C1-BC42-470104E18A1A}"/>
              </a:ext>
            </a:extLst>
          </p:cNvPr>
          <p:cNvSpPr>
            <a:spLocks noGrp="1"/>
          </p:cNvSpPr>
          <p:nvPr/>
        </p:nvSpPr>
        <p:spPr>
          <a:xfrm>
            <a:off x="393668" y="4742212"/>
            <a:ext cx="5702332" cy="108023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80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Subtitle-4-3">
            <a:extLst>
              <a:ext uri="{FF2B5EF4-FFF2-40B4-BE49-F238E27FC236}">
                <a16:creationId xmlns:a16="http://schemas.microsoft.com/office/drawing/2014/main" id="{00A42CE6-66E5-4DE1-A822-5C44F3872A61}"/>
              </a:ext>
            </a:extLst>
          </p:cNvPr>
          <p:cNvSpPr>
            <a:spLocks noGrp="1"/>
          </p:cNvSpPr>
          <p:nvPr/>
        </p:nvSpPr>
        <p:spPr>
          <a:xfrm>
            <a:off x="393668" y="392240"/>
            <a:ext cx="5702332" cy="64912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RETURN TO KEVIN</a:t>
            </a:r>
          </a:p>
        </p:txBody>
      </p:sp>
    </p:spTree>
    <p:extLst>
      <p:ext uri="{BB962C8B-B14F-4D97-AF65-F5344CB8AC3E}">
        <p14:creationId xmlns:p14="http://schemas.microsoft.com/office/powerpoint/2010/main" val="126245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613</Words>
  <Application>Microsoft Macintosh PowerPoint</Application>
  <DocSecurity>0</DocSecurity>
  <PresentationFormat>Widescreen</PresentationFormat>
  <Paragraphs>90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Helvetica Neue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Murray, Samuel</cp:lastModifiedBy>
  <cp:revision>7</cp:revision>
  <dcterms:created xsi:type="dcterms:W3CDTF">2026-08-30T02:20:45Z</dcterms:created>
  <dcterms:modified xsi:type="dcterms:W3CDTF">2026-08-30T10:56:17Z</dcterms:modified>
</cp:coreProperties>
</file>